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54"/>
  </p:notesMasterIdLst>
  <p:handoutMasterIdLst>
    <p:handoutMasterId r:id="rId55"/>
  </p:handoutMasterIdLst>
  <p:sldIdLst>
    <p:sldId id="256" r:id="rId3"/>
    <p:sldId id="352" r:id="rId4"/>
    <p:sldId id="431" r:id="rId5"/>
    <p:sldId id="432" r:id="rId6"/>
    <p:sldId id="383" r:id="rId7"/>
    <p:sldId id="267" r:id="rId8"/>
    <p:sldId id="385" r:id="rId9"/>
    <p:sldId id="384" r:id="rId10"/>
    <p:sldId id="386" r:id="rId11"/>
    <p:sldId id="387" r:id="rId12"/>
    <p:sldId id="391" r:id="rId13"/>
    <p:sldId id="433" r:id="rId14"/>
    <p:sldId id="388" r:id="rId15"/>
    <p:sldId id="434" r:id="rId16"/>
    <p:sldId id="389" r:id="rId17"/>
    <p:sldId id="435" r:id="rId18"/>
    <p:sldId id="390" r:id="rId19"/>
    <p:sldId id="392" r:id="rId20"/>
    <p:sldId id="290" r:id="rId21"/>
    <p:sldId id="295" r:id="rId22"/>
    <p:sldId id="305" r:id="rId23"/>
    <p:sldId id="430" r:id="rId24"/>
    <p:sldId id="395" r:id="rId25"/>
    <p:sldId id="393" r:id="rId26"/>
    <p:sldId id="396" r:id="rId27"/>
    <p:sldId id="401" r:id="rId28"/>
    <p:sldId id="397" r:id="rId29"/>
    <p:sldId id="400" r:id="rId30"/>
    <p:sldId id="399" r:id="rId31"/>
    <p:sldId id="394" r:id="rId32"/>
    <p:sldId id="402" r:id="rId33"/>
    <p:sldId id="403" r:id="rId34"/>
    <p:sldId id="404" r:id="rId35"/>
    <p:sldId id="406" r:id="rId36"/>
    <p:sldId id="407" r:id="rId37"/>
    <p:sldId id="426" r:id="rId38"/>
    <p:sldId id="408" r:id="rId39"/>
    <p:sldId id="409" r:id="rId40"/>
    <p:sldId id="415" r:id="rId41"/>
    <p:sldId id="422" r:id="rId42"/>
    <p:sldId id="424" r:id="rId43"/>
    <p:sldId id="425" r:id="rId44"/>
    <p:sldId id="416" r:id="rId45"/>
    <p:sldId id="417" r:id="rId46"/>
    <p:sldId id="418" r:id="rId47"/>
    <p:sldId id="419" r:id="rId48"/>
    <p:sldId id="420" r:id="rId49"/>
    <p:sldId id="423" r:id="rId50"/>
    <p:sldId id="436" r:id="rId51"/>
    <p:sldId id="429" r:id="rId52"/>
    <p:sldId id="428" r:id="rId53"/>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p:restoredTop sz="70718"/>
  </p:normalViewPr>
  <p:slideViewPr>
    <p:cSldViewPr snapToGrid="0" snapToObjects="1">
      <p:cViewPr varScale="1">
        <p:scale>
          <a:sx n="87" d="100"/>
          <a:sy n="87" d="100"/>
        </p:scale>
        <p:origin x="1320" y="192"/>
      </p:cViewPr>
      <p:guideLst>
        <p:guide orient="horz" pos="2160"/>
        <p:guide pos="3840"/>
      </p:guideLst>
    </p:cSldViewPr>
  </p:slideViewPr>
  <p:notesTextViewPr>
    <p:cViewPr>
      <p:scale>
        <a:sx n="110" d="100"/>
        <a:sy n="110" d="100"/>
      </p:scale>
      <p:origin x="0" y="0"/>
    </p:cViewPr>
  </p:notesTextViewPr>
  <p:sorterViewPr>
    <p:cViewPr>
      <p:scale>
        <a:sx n="165" d="100"/>
        <a:sy n="165"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Data 100 - Lecture 2</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D80A6B-DF65-1344-9673-ACAAC4356DB7}" type="datetime1">
              <a:rPr lang="en-US" smtClean="0"/>
              <a:t>1/21/18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r>
              <a:rPr lang="en-US">
                <a:uFillTx/>
              </a:rPr>
              <a:t>Data 100 - Lecture 2</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9AFF886-06C6-DD4A-9C7B-D7C8B3702CE8}" type="datetime1">
              <a:rPr lang="en-US" smtClean="0">
                <a:uFillTx/>
              </a:rPr>
              <a:t>1/21/18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extLst>
      <p:ext uri="{BB962C8B-B14F-4D97-AF65-F5344CB8AC3E}">
        <p14:creationId xmlns:p14="http://schemas.microsoft.com/office/powerpoint/2010/main" val="3304887653"/>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Problem formulation: framing a question</a:t>
            </a:r>
            <a:r>
              <a:rPr lang="en-US" baseline="0" dirty="0"/>
              <a:t> to be answered, so that we can then ask what data, model and computational strategies will be needed to answer the question.</a:t>
            </a:r>
          </a:p>
          <a:p>
            <a:pPr marL="171450" indent="-171450">
              <a:buFont typeface="Arial" charset="0"/>
              <a:buChar char="•"/>
            </a:pPr>
            <a:r>
              <a:rPr lang="en-US" baseline="0" dirty="0"/>
              <a:t>Data provenance: our focus today.</a:t>
            </a:r>
            <a:endParaRPr lang="en-US" dirty="0"/>
          </a:p>
          <a:p>
            <a:pPr marL="628650" lvl="1" indent="-171450">
              <a:buFont typeface="Arial" charset="0"/>
              <a:buChar char="•"/>
            </a:pPr>
            <a:r>
              <a:rPr lang="en-US" dirty="0"/>
              <a:t>As we saw in our attempts at predicting the age of the class from names, data</a:t>
            </a:r>
            <a:r>
              <a:rPr lang="en-US" baseline="0" dirty="0"/>
              <a:t> provenance matters.</a:t>
            </a:r>
            <a:endParaRPr lang="en-US" dirty="0"/>
          </a:p>
          <a:p>
            <a:pPr marL="171450" indent="-171450">
              <a:buFont typeface="Arial" charset="0"/>
              <a:buChar char="•"/>
            </a:pPr>
            <a:r>
              <a:rPr lang="en-US" dirty="0"/>
              <a:t>Scale:</a:t>
            </a:r>
            <a:r>
              <a:rPr lang="en-US" baseline="0" dirty="0"/>
              <a:t> the “big data” question, which has computational </a:t>
            </a:r>
            <a:r>
              <a:rPr lang="en-US" i="1" baseline="0" dirty="0"/>
              <a:t>and</a:t>
            </a:r>
            <a:r>
              <a:rPr lang="en-US" i="0" baseline="0" dirty="0"/>
              <a:t> statistical implications. Scale brings challenges (storage, performance) and opportunities (modeling impossible to do with small data, extraction of weak signals). But big data doesn’t magically absolve us from thinking carefully about statistical questions. In many ways it makes it </a:t>
            </a:r>
            <a:r>
              <a:rPr lang="en-US" i="1" baseline="0" dirty="0"/>
              <a:t>harder</a:t>
            </a:r>
            <a:r>
              <a:rPr lang="en-US" i="0" baseline="0" dirty="0"/>
              <a:t>, as it can mislead us into complacently thinking that scale will steamroll the problems away.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a:t>
            </a:fld>
            <a:endParaRPr lang="en-US">
              <a:uFillTx/>
            </a:endParaRPr>
          </a:p>
        </p:txBody>
      </p:sp>
      <p:sp>
        <p:nvSpPr>
          <p:cNvPr id="5" name="Date Placeholder 4">
            <a:extLst>
              <a:ext uri="{FF2B5EF4-FFF2-40B4-BE49-F238E27FC236}">
                <a16:creationId xmlns:a16="http://schemas.microsoft.com/office/drawing/2014/main" id="{3963ACD6-00F9-F845-84BB-6692A0632678}"/>
              </a:ext>
            </a:extLst>
          </p:cNvPr>
          <p:cNvSpPr>
            <a:spLocks noGrp="1"/>
          </p:cNvSpPr>
          <p:nvPr>
            <p:ph type="dt" idx="11"/>
          </p:nvPr>
        </p:nvSpPr>
        <p:spPr/>
        <p:txBody>
          <a:bodyPr/>
          <a:lstStyle/>
          <a:p>
            <a:fld id="{338AA2B9-7337-9742-B609-F2B562CDCD5E}"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B2040C2D-AB42-9348-B78D-4D937242C6E1}"/>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2067830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example. Prof.</a:t>
            </a:r>
            <a:r>
              <a:rPr lang="en-US" baseline="0" dirty="0"/>
              <a:t> </a:t>
            </a:r>
            <a:r>
              <a:rPr lang="en-US" baseline="0" dirty="0" err="1"/>
              <a:t>Sandel</a:t>
            </a:r>
            <a:r>
              <a:rPr lang="en-US" baseline="0" dirty="0"/>
              <a:t> claims to regularly ask his students how many are first born, and that ~75% are. He claims this is evidence for the </a:t>
            </a:r>
            <a:r>
              <a:rPr lang="en-US" b="1" baseline="0" dirty="0"/>
              <a:t>first born effect</a:t>
            </a:r>
            <a:r>
              <a:rPr lang="en-US" b="0" baseline="0" dirty="0"/>
              <a:t>.</a:t>
            </a:r>
          </a:p>
          <a:p>
            <a:r>
              <a:rPr lang="en-US" b="0" baseline="0" dirty="0"/>
              <a:t>What is the ‘first born effect’?</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18</a:t>
            </a:fld>
            <a:endParaRPr lang="en-US">
              <a:uFillTx/>
            </a:endParaRPr>
          </a:p>
        </p:txBody>
      </p:sp>
      <p:sp>
        <p:nvSpPr>
          <p:cNvPr id="5" name="Date Placeholder 4">
            <a:extLst>
              <a:ext uri="{FF2B5EF4-FFF2-40B4-BE49-F238E27FC236}">
                <a16:creationId xmlns:a16="http://schemas.microsoft.com/office/drawing/2014/main" id="{996211C2-9F36-9E4E-8B09-EA3EDF98F339}"/>
              </a:ext>
            </a:extLst>
          </p:cNvPr>
          <p:cNvSpPr>
            <a:spLocks noGrp="1"/>
          </p:cNvSpPr>
          <p:nvPr>
            <p:ph type="dt" idx="11"/>
          </p:nvPr>
        </p:nvSpPr>
        <p:spPr/>
        <p:txBody>
          <a:bodyPr/>
          <a:lstStyle/>
          <a:p>
            <a:fld id="{C5705614-C9A5-6946-A77D-939F43D86C3F}"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553770B9-BC03-4F4E-8663-F89C70F3F10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211205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detour will</a:t>
            </a:r>
            <a:r>
              <a:rPr lang="en-US" baseline="0" dirty="0"/>
              <a:t> help us think about who are the Harvard mothers whose fertility properties we need to study.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19</a:t>
            </a:fld>
            <a:endParaRPr lang="en-US">
              <a:uFillTx/>
            </a:endParaRPr>
          </a:p>
        </p:txBody>
      </p:sp>
      <p:sp>
        <p:nvSpPr>
          <p:cNvPr id="5" name="Date Placeholder 4">
            <a:extLst>
              <a:ext uri="{FF2B5EF4-FFF2-40B4-BE49-F238E27FC236}">
                <a16:creationId xmlns:a16="http://schemas.microsoft.com/office/drawing/2014/main" id="{91BEEB1E-8AC3-EF41-90E5-993F1F719EAE}"/>
              </a:ext>
            </a:extLst>
          </p:cNvPr>
          <p:cNvSpPr>
            <a:spLocks noGrp="1"/>
          </p:cNvSpPr>
          <p:nvPr>
            <p:ph type="dt" idx="11"/>
          </p:nvPr>
        </p:nvSpPr>
        <p:spPr/>
        <p:txBody>
          <a:bodyPr/>
          <a:lstStyle/>
          <a:p>
            <a:fld id="{4C66B233-D69D-2F4E-8C6B-17EB67384AC2}"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1EA5747C-7A60-EB48-82E6-BA3CB646D24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764680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Somebody?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Wikipedia: a </a:t>
            </a:r>
            <a:r>
              <a:rPr lang="en-US" b="1" dirty="0"/>
              <a:t>simple random sample</a:t>
            </a:r>
            <a:r>
              <a:rPr lang="en-US" dirty="0"/>
              <a:t> is a subset of individuals (a sample) chosen from a larger set (a population). Each individual is chosen randomly and entirely by chance, such that each individual has the same probability of being chosen at any stage during the sampling process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20</a:t>
            </a:fld>
            <a:endParaRPr lang="en-US">
              <a:uFillTx/>
            </a:endParaRPr>
          </a:p>
        </p:txBody>
      </p:sp>
      <p:sp>
        <p:nvSpPr>
          <p:cNvPr id="5" name="Date Placeholder 4">
            <a:extLst>
              <a:ext uri="{FF2B5EF4-FFF2-40B4-BE49-F238E27FC236}">
                <a16:creationId xmlns:a16="http://schemas.microsoft.com/office/drawing/2014/main" id="{DEEF0FD0-870B-C54F-B5BA-88F495348A08}"/>
              </a:ext>
            </a:extLst>
          </p:cNvPr>
          <p:cNvSpPr>
            <a:spLocks noGrp="1"/>
          </p:cNvSpPr>
          <p:nvPr>
            <p:ph type="dt" idx="11"/>
          </p:nvPr>
        </p:nvSpPr>
        <p:spPr/>
        <p:txBody>
          <a:bodyPr/>
          <a:lstStyle/>
          <a:p>
            <a:fld id="{2433782D-6F2E-394A-A387-F477A11A01B1}"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23C5F67E-4B37-7D41-89F5-160F661CB7DF}"/>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397871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review purposes </a:t>
            </a:r>
            <a:r>
              <a:rPr lang="mr-IN" dirty="0"/>
              <a:t>–</a:t>
            </a:r>
            <a:r>
              <a:rPr lang="en-US" dirty="0"/>
              <a:t> just discussed in</a:t>
            </a:r>
            <a:r>
              <a:rPr lang="en-US" baseline="0" dirty="0"/>
              <a:t> live notes.</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23</a:t>
            </a:fld>
            <a:endParaRPr lang="en-US">
              <a:uFillTx/>
            </a:endParaRPr>
          </a:p>
        </p:txBody>
      </p:sp>
      <p:sp>
        <p:nvSpPr>
          <p:cNvPr id="5" name="Date Placeholder 4">
            <a:extLst>
              <a:ext uri="{FF2B5EF4-FFF2-40B4-BE49-F238E27FC236}">
                <a16:creationId xmlns:a16="http://schemas.microsoft.com/office/drawing/2014/main" id="{49A36816-256D-0D4C-9D42-66FEFD53869D}"/>
              </a:ext>
            </a:extLst>
          </p:cNvPr>
          <p:cNvSpPr>
            <a:spLocks noGrp="1"/>
          </p:cNvSpPr>
          <p:nvPr>
            <p:ph type="dt" idx="11"/>
          </p:nvPr>
        </p:nvSpPr>
        <p:spPr/>
        <p:txBody>
          <a:bodyPr/>
          <a:lstStyle/>
          <a:p>
            <a:fld id="{F5618E65-4A91-E74D-A299-570400332C7E}"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E461F1EA-1AAA-4F45-9FAF-7065FAFEE0BA}"/>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388538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data from 1994.</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27</a:t>
            </a:fld>
            <a:endParaRPr lang="en-US">
              <a:uFillTx/>
            </a:endParaRPr>
          </a:p>
        </p:txBody>
      </p:sp>
      <p:sp>
        <p:nvSpPr>
          <p:cNvPr id="5" name="Date Placeholder 4">
            <a:extLst>
              <a:ext uri="{FF2B5EF4-FFF2-40B4-BE49-F238E27FC236}">
                <a16:creationId xmlns:a16="http://schemas.microsoft.com/office/drawing/2014/main" id="{D0C3F42D-AD93-3641-9521-5D949D0F840A}"/>
              </a:ext>
            </a:extLst>
          </p:cNvPr>
          <p:cNvSpPr>
            <a:spLocks noGrp="1"/>
          </p:cNvSpPr>
          <p:nvPr>
            <p:ph type="dt" idx="11"/>
          </p:nvPr>
        </p:nvSpPr>
        <p:spPr/>
        <p:txBody>
          <a:bodyPr/>
          <a:lstStyle/>
          <a:p>
            <a:fld id="{728FD1FA-E889-044D-96F0-95C19A283B18}"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3954F5F3-59BE-C348-A148-560C56F8768C}"/>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2011536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small sample</a:t>
            </a:r>
            <a:r>
              <a:rPr lang="en-US" baseline="0" dirty="0"/>
              <a:t> (relatively speaking) does a very good job of estimating properties of the population.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28</a:t>
            </a:fld>
            <a:endParaRPr lang="en-US">
              <a:uFillTx/>
            </a:endParaRPr>
          </a:p>
        </p:txBody>
      </p:sp>
      <p:sp>
        <p:nvSpPr>
          <p:cNvPr id="5" name="Date Placeholder 4">
            <a:extLst>
              <a:ext uri="{FF2B5EF4-FFF2-40B4-BE49-F238E27FC236}">
                <a16:creationId xmlns:a16="http://schemas.microsoft.com/office/drawing/2014/main" id="{0508D710-675C-3A49-8FDF-66205A5537A5}"/>
              </a:ext>
            </a:extLst>
          </p:cNvPr>
          <p:cNvSpPr>
            <a:spLocks noGrp="1"/>
          </p:cNvSpPr>
          <p:nvPr>
            <p:ph type="dt" idx="11"/>
          </p:nvPr>
        </p:nvSpPr>
        <p:spPr/>
        <p:txBody>
          <a:bodyPr/>
          <a:lstStyle/>
          <a:p>
            <a:fld id="{0D7C08DC-F6BD-5742-81A9-3E6E084A2997}"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D6FB8B58-9EBB-834A-9808-D0C7F629C91E}"/>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809038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fancy calculation, respond</a:t>
            </a:r>
            <a:r>
              <a:rPr lang="en-US" baseline="0" dirty="0"/>
              <a:t> with your intuition.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31</a:t>
            </a:fld>
            <a:endParaRPr lang="en-US">
              <a:uFillTx/>
            </a:endParaRPr>
          </a:p>
        </p:txBody>
      </p:sp>
      <p:sp>
        <p:nvSpPr>
          <p:cNvPr id="5" name="Date Placeholder 4">
            <a:extLst>
              <a:ext uri="{FF2B5EF4-FFF2-40B4-BE49-F238E27FC236}">
                <a16:creationId xmlns:a16="http://schemas.microsoft.com/office/drawing/2014/main" id="{D7CED1CA-AD82-2B40-916A-A5DAEE191395}"/>
              </a:ext>
            </a:extLst>
          </p:cNvPr>
          <p:cNvSpPr>
            <a:spLocks noGrp="1"/>
          </p:cNvSpPr>
          <p:nvPr>
            <p:ph type="dt" idx="11"/>
          </p:nvPr>
        </p:nvSpPr>
        <p:spPr/>
        <p:txBody>
          <a:bodyPr/>
          <a:lstStyle/>
          <a:p>
            <a:fld id="{F07F5098-9814-5945-AA87-2EB3161C32B8}"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3C724D15-72F4-954E-8A53-3A42684166A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23765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32</a:t>
            </a:fld>
            <a:endParaRPr lang="en-US">
              <a:uFillTx/>
            </a:endParaRPr>
          </a:p>
        </p:txBody>
      </p:sp>
      <p:sp>
        <p:nvSpPr>
          <p:cNvPr id="5" name="Date Placeholder 4">
            <a:extLst>
              <a:ext uri="{FF2B5EF4-FFF2-40B4-BE49-F238E27FC236}">
                <a16:creationId xmlns:a16="http://schemas.microsoft.com/office/drawing/2014/main" id="{F5779D9D-59A0-EB45-B208-E599653BDE9F}"/>
              </a:ext>
            </a:extLst>
          </p:cNvPr>
          <p:cNvSpPr>
            <a:spLocks noGrp="1"/>
          </p:cNvSpPr>
          <p:nvPr>
            <p:ph type="dt" idx="11"/>
          </p:nvPr>
        </p:nvSpPr>
        <p:spPr/>
        <p:txBody>
          <a:bodyPr/>
          <a:lstStyle/>
          <a:p>
            <a:fld id="{2CC27FF3-D864-FB45-B6A3-41224201BF93}"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4C3C08BB-EF68-F349-A97D-DAE629301EBD}"/>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50273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Families</a:t>
            </a:r>
            <a:r>
              <a:rPr lang="en-US" baseline="0" dirty="0"/>
              <a:t> with more children will be oversampled.</a:t>
            </a:r>
          </a:p>
          <a:p>
            <a:pPr marL="171450" indent="-171450">
              <a:buFont typeface="Arial" charset="0"/>
              <a:buChar char="•"/>
            </a:pPr>
            <a:r>
              <a:rPr lang="en-US" baseline="0" dirty="0"/>
              <a:t>We won’t get into the tools for correcting this bias in this course.</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34</a:t>
            </a:fld>
            <a:endParaRPr lang="en-US">
              <a:uFillTx/>
            </a:endParaRPr>
          </a:p>
        </p:txBody>
      </p:sp>
      <p:sp>
        <p:nvSpPr>
          <p:cNvPr id="5" name="Date Placeholder 4">
            <a:extLst>
              <a:ext uri="{FF2B5EF4-FFF2-40B4-BE49-F238E27FC236}">
                <a16:creationId xmlns:a16="http://schemas.microsoft.com/office/drawing/2014/main" id="{5162B31B-4147-3B46-A094-965FD871364E}"/>
              </a:ext>
            </a:extLst>
          </p:cNvPr>
          <p:cNvSpPr>
            <a:spLocks noGrp="1"/>
          </p:cNvSpPr>
          <p:nvPr>
            <p:ph type="dt" idx="11"/>
          </p:nvPr>
        </p:nvSpPr>
        <p:spPr/>
        <p:txBody>
          <a:bodyPr/>
          <a:lstStyle/>
          <a:p>
            <a:fld id="{E43A9255-4818-9148-B09D-4E34A369E38A}"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A7A4D22E-4F24-934A-A89E-0251063F9EC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2070962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glance</a:t>
            </a:r>
            <a:r>
              <a:rPr lang="en-US" baseline="0" dirty="0"/>
              <a:t>, it seems like there’s a very strong first-born effect at Harvard.</a:t>
            </a:r>
          </a:p>
          <a:p>
            <a:endParaRPr lang="en-US" baseline="0" dirty="0"/>
          </a:p>
          <a:p>
            <a:r>
              <a:rPr lang="en-US" baseline="0" dirty="0"/>
              <a:t>Or, is there? </a:t>
            </a:r>
            <a:r>
              <a:rPr lang="mr-IN" baseline="0" dirty="0"/>
              <a:t>…</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38</a:t>
            </a:fld>
            <a:endParaRPr lang="en-US">
              <a:uFillTx/>
            </a:endParaRPr>
          </a:p>
        </p:txBody>
      </p:sp>
      <p:sp>
        <p:nvSpPr>
          <p:cNvPr id="5" name="Date Placeholder 4">
            <a:extLst>
              <a:ext uri="{FF2B5EF4-FFF2-40B4-BE49-F238E27FC236}">
                <a16:creationId xmlns:a16="http://schemas.microsoft.com/office/drawing/2014/main" id="{BA79ED3D-A258-0B4F-9205-8699DD605581}"/>
              </a:ext>
            </a:extLst>
          </p:cNvPr>
          <p:cNvSpPr>
            <a:spLocks noGrp="1"/>
          </p:cNvSpPr>
          <p:nvPr>
            <p:ph type="dt" idx="11"/>
          </p:nvPr>
        </p:nvSpPr>
        <p:spPr/>
        <p:txBody>
          <a:bodyPr/>
          <a:lstStyle/>
          <a:p>
            <a:fld id="{98C8497E-AFAA-0B49-B24B-9619DEB99CE1}"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E6FFA365-EFE7-7741-90ED-3E9EF5E6B065}"/>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81818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a:t>
            </a:fld>
            <a:endParaRPr lang="en-US">
              <a:uFillTx/>
            </a:endParaRPr>
          </a:p>
        </p:txBody>
      </p:sp>
      <p:sp>
        <p:nvSpPr>
          <p:cNvPr id="5" name="Date Placeholder 4">
            <a:extLst>
              <a:ext uri="{FF2B5EF4-FFF2-40B4-BE49-F238E27FC236}">
                <a16:creationId xmlns:a16="http://schemas.microsoft.com/office/drawing/2014/main" id="{5D70B6CB-B081-D743-9580-35C8845E6AC8}"/>
              </a:ext>
            </a:extLst>
          </p:cNvPr>
          <p:cNvSpPr>
            <a:spLocks noGrp="1"/>
          </p:cNvSpPr>
          <p:nvPr>
            <p:ph type="dt" idx="11"/>
          </p:nvPr>
        </p:nvSpPr>
        <p:spPr/>
        <p:txBody>
          <a:bodyPr/>
          <a:lstStyle/>
          <a:p>
            <a:fld id="{7CD1F0FE-9628-A04A-AA63-5EED6319393B}"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EE1202C0-82BF-C74E-A29A-AF40E1294D43}"/>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375345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families</a:t>
            </a:r>
            <a:r>
              <a:rPr lang="en-US" baseline="0" dirty="0"/>
              <a:t> of Harvard kids smaller than the US population average?</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39</a:t>
            </a:fld>
            <a:endParaRPr lang="en-US">
              <a:uFillTx/>
            </a:endParaRPr>
          </a:p>
        </p:txBody>
      </p:sp>
      <p:sp>
        <p:nvSpPr>
          <p:cNvPr id="5" name="Date Placeholder 4">
            <a:extLst>
              <a:ext uri="{FF2B5EF4-FFF2-40B4-BE49-F238E27FC236}">
                <a16:creationId xmlns:a16="http://schemas.microsoft.com/office/drawing/2014/main" id="{C06327AF-A32D-FF4F-83F1-149AA96AB007}"/>
              </a:ext>
            </a:extLst>
          </p:cNvPr>
          <p:cNvSpPr>
            <a:spLocks noGrp="1"/>
          </p:cNvSpPr>
          <p:nvPr>
            <p:ph type="dt" idx="11"/>
          </p:nvPr>
        </p:nvSpPr>
        <p:spPr/>
        <p:txBody>
          <a:bodyPr/>
          <a:lstStyle/>
          <a:p>
            <a:fld id="{A372D524-AFE1-174E-ADD6-D7E56B8BAB33}"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B4BA7531-E2CE-2145-B79D-D7655E1E9A1A}"/>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210100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43</a:t>
            </a:fld>
            <a:endParaRPr lang="en-US">
              <a:uFillTx/>
            </a:endParaRPr>
          </a:p>
        </p:txBody>
      </p:sp>
      <p:sp>
        <p:nvSpPr>
          <p:cNvPr id="5" name="Date Placeholder 4">
            <a:extLst>
              <a:ext uri="{FF2B5EF4-FFF2-40B4-BE49-F238E27FC236}">
                <a16:creationId xmlns:a16="http://schemas.microsoft.com/office/drawing/2014/main" id="{340A0804-BE89-A047-9225-3CF353E41666}"/>
              </a:ext>
            </a:extLst>
          </p:cNvPr>
          <p:cNvSpPr>
            <a:spLocks noGrp="1"/>
          </p:cNvSpPr>
          <p:nvPr>
            <p:ph type="dt" idx="11"/>
          </p:nvPr>
        </p:nvSpPr>
        <p:spPr/>
        <p:txBody>
          <a:bodyPr/>
          <a:lstStyle/>
          <a:p>
            <a:fld id="{8E19FD0D-F39B-5F4E-8377-04C80FB58597}"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8BF3B2B0-51E6-024A-9A70-EDE7D500AB47}"/>
              </a:ext>
            </a:extLst>
          </p:cNvPr>
          <p:cNvSpPr>
            <a:spLocks noGrp="1"/>
          </p:cNvSpPr>
          <p:nvPr>
            <p:ph type="hdr" sz="quarter" idx="12"/>
          </p:nvPr>
        </p:nvSpPr>
        <p:spPr/>
        <p:txBody>
          <a:bodyPr/>
          <a:lstStyle/>
          <a:p>
            <a:r>
              <a:rPr lang="en-US">
                <a:uFillTx/>
              </a:rPr>
              <a:t>Data 100 - Lecture 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44</a:t>
            </a:fld>
            <a:endParaRPr lang="en-US">
              <a:uFillTx/>
            </a:endParaRPr>
          </a:p>
        </p:txBody>
      </p:sp>
      <p:sp>
        <p:nvSpPr>
          <p:cNvPr id="5" name="Date Placeholder 4">
            <a:extLst>
              <a:ext uri="{FF2B5EF4-FFF2-40B4-BE49-F238E27FC236}">
                <a16:creationId xmlns:a16="http://schemas.microsoft.com/office/drawing/2014/main" id="{51372555-0872-FD41-BFBC-0B4E723C9582}"/>
              </a:ext>
            </a:extLst>
          </p:cNvPr>
          <p:cNvSpPr>
            <a:spLocks noGrp="1"/>
          </p:cNvSpPr>
          <p:nvPr>
            <p:ph type="dt" idx="11"/>
          </p:nvPr>
        </p:nvSpPr>
        <p:spPr/>
        <p:txBody>
          <a:bodyPr/>
          <a:lstStyle/>
          <a:p>
            <a:fld id="{EFE05895-E07A-8249-8D18-641E5EB872AC}"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AF350C8F-65FD-D341-9802-BF5261B7862A}"/>
              </a:ext>
            </a:extLst>
          </p:cNvPr>
          <p:cNvSpPr>
            <a:spLocks noGrp="1"/>
          </p:cNvSpPr>
          <p:nvPr>
            <p:ph type="hdr" sz="quarter" idx="12"/>
          </p:nvPr>
        </p:nvSpPr>
        <p:spPr/>
        <p:txBody>
          <a:bodyPr/>
          <a:lstStyle/>
          <a:p>
            <a:r>
              <a:rPr lang="en-US">
                <a:uFillTx/>
              </a:rPr>
              <a:t>Data 100 - Lecture 2</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45</a:t>
            </a:fld>
            <a:endParaRPr lang="en-US">
              <a:uFillTx/>
            </a:endParaRPr>
          </a:p>
        </p:txBody>
      </p:sp>
      <p:sp>
        <p:nvSpPr>
          <p:cNvPr id="5" name="Date Placeholder 4">
            <a:extLst>
              <a:ext uri="{FF2B5EF4-FFF2-40B4-BE49-F238E27FC236}">
                <a16:creationId xmlns:a16="http://schemas.microsoft.com/office/drawing/2014/main" id="{087A98BB-F664-284B-8EF0-C50922D136F5}"/>
              </a:ext>
            </a:extLst>
          </p:cNvPr>
          <p:cNvSpPr>
            <a:spLocks noGrp="1"/>
          </p:cNvSpPr>
          <p:nvPr>
            <p:ph type="dt" idx="11"/>
          </p:nvPr>
        </p:nvSpPr>
        <p:spPr/>
        <p:txBody>
          <a:bodyPr/>
          <a:lstStyle/>
          <a:p>
            <a:fld id="{C3583A40-06B4-214C-ACD6-3EF65691122E}"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CA830D96-BEEE-B842-95D8-FD2469D6D41D}"/>
              </a:ext>
            </a:extLst>
          </p:cNvPr>
          <p:cNvSpPr>
            <a:spLocks noGrp="1"/>
          </p:cNvSpPr>
          <p:nvPr>
            <p:ph type="hdr" sz="quarter" idx="12"/>
          </p:nvPr>
        </p:nvSpPr>
        <p:spPr/>
        <p:txBody>
          <a:bodyPr/>
          <a:lstStyle/>
          <a:p>
            <a:r>
              <a:rPr lang="en-US">
                <a:uFillTx/>
              </a:rPr>
              <a:t>Data 100 - Lecture 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is the </a:t>
            </a:r>
            <a:r>
              <a:rPr lang="en-US" i="1" dirty="0"/>
              <a:t>definition</a:t>
            </a:r>
            <a:r>
              <a:rPr lang="en-US" i="0" baseline="0" dirty="0"/>
              <a:t> of Conditional Probability.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
        <p:nvSpPr>
          <p:cNvPr id="5" name="Date Placeholder 4">
            <a:extLst>
              <a:ext uri="{FF2B5EF4-FFF2-40B4-BE49-F238E27FC236}">
                <a16:creationId xmlns:a16="http://schemas.microsoft.com/office/drawing/2014/main" id="{901A6680-65C2-DC40-A0A5-C825821686B5}"/>
              </a:ext>
            </a:extLst>
          </p:cNvPr>
          <p:cNvSpPr>
            <a:spLocks noGrp="1"/>
          </p:cNvSpPr>
          <p:nvPr>
            <p:ph type="dt" idx="11"/>
          </p:nvPr>
        </p:nvSpPr>
        <p:spPr/>
        <p:txBody>
          <a:bodyPr/>
          <a:lstStyle/>
          <a:p>
            <a:fld id="{C8B5204B-B5E2-584E-AF67-36017ACE4142}"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B9BD8441-38D9-5F48-941E-115C662B1A19}"/>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920934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P(F), your chance of being first-born, is 1/fertility</a:t>
            </a:r>
            <a:r>
              <a:rPr lang="en-US" baseline="0" dirty="0"/>
              <a:t> aka 1/(</a:t>
            </a:r>
            <a:r>
              <a:rPr lang="en-US" baseline="0" dirty="0" err="1"/>
              <a:t>avg</a:t>
            </a:r>
            <a:r>
              <a:rPr lang="en-US" baseline="0" dirty="0"/>
              <a:t> family size), as we saw above.</a:t>
            </a:r>
          </a:p>
          <a:p>
            <a:endParaRPr lang="en-US" baseline="0" dirty="0"/>
          </a:p>
          <a:p>
            <a:r>
              <a:rPr lang="en-US" baseline="0" dirty="0"/>
              <a:t>Bummer situation: </a:t>
            </a:r>
          </a:p>
          <a:p>
            <a:endParaRPr lang="en-US" baseline="0" dirty="0"/>
          </a:p>
          <a:p>
            <a:pPr marL="171450" indent="-171450">
              <a:buFont typeface="Arial" charset="0"/>
              <a:buChar char="•"/>
            </a:pPr>
            <a:r>
              <a:rPr lang="en-US" baseline="0" dirty="0"/>
              <a:t>We can’t really assert that this probability is 75%</a:t>
            </a:r>
          </a:p>
          <a:p>
            <a:pPr marL="171450" indent="-171450">
              <a:buFont typeface="Arial" charset="0"/>
              <a:buChar char="•"/>
            </a:pPr>
            <a:r>
              <a:rPr lang="en-US" baseline="0" dirty="0"/>
              <a:t>We can look at the ratio, but our answer is highly dependent on a very good estimate of the fertility rate.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48</a:t>
            </a:fld>
            <a:endParaRPr lang="en-US">
              <a:uFillTx/>
            </a:endParaRPr>
          </a:p>
        </p:txBody>
      </p:sp>
      <p:sp>
        <p:nvSpPr>
          <p:cNvPr id="5" name="Date Placeholder 4">
            <a:extLst>
              <a:ext uri="{FF2B5EF4-FFF2-40B4-BE49-F238E27FC236}">
                <a16:creationId xmlns:a16="http://schemas.microsoft.com/office/drawing/2014/main" id="{492441BB-B6DB-5841-8C3F-E6FB07377B13}"/>
              </a:ext>
            </a:extLst>
          </p:cNvPr>
          <p:cNvSpPr>
            <a:spLocks noGrp="1"/>
          </p:cNvSpPr>
          <p:nvPr>
            <p:ph type="dt" idx="11"/>
          </p:nvPr>
        </p:nvSpPr>
        <p:spPr/>
        <p:txBody>
          <a:bodyPr/>
          <a:lstStyle/>
          <a:p>
            <a:fld id="{B62DE9FA-A65A-7249-836F-B2CFA8B965B9}"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CA1B7AD3-1C7C-EA4D-BFB9-BBB99EF3FEBD}"/>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82062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work through</a:t>
            </a:r>
            <a:r>
              <a:rPr lang="en-US" baseline="0" dirty="0"/>
              <a:t> some examples that illustrate these points today.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
        <p:nvSpPr>
          <p:cNvPr id="5" name="Date Placeholder 4">
            <a:extLst>
              <a:ext uri="{FF2B5EF4-FFF2-40B4-BE49-F238E27FC236}">
                <a16:creationId xmlns:a16="http://schemas.microsoft.com/office/drawing/2014/main" id="{4ED1B478-A285-B147-B4A0-61C2519EB85D}"/>
              </a:ext>
            </a:extLst>
          </p:cNvPr>
          <p:cNvSpPr>
            <a:spLocks noGrp="1"/>
          </p:cNvSpPr>
          <p:nvPr>
            <p:ph type="dt" idx="11"/>
          </p:nvPr>
        </p:nvSpPr>
        <p:spPr/>
        <p:txBody>
          <a:bodyPr/>
          <a:lstStyle/>
          <a:p>
            <a:fld id="{DF31C9E3-C4A2-404A-B0B9-20FEA0870F1B}"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3661427F-93E5-314B-8123-D4C920383417}"/>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63542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Judgment</a:t>
            </a:r>
            <a:r>
              <a:rPr lang="en-US" baseline="0" dirty="0"/>
              <a:t> sample: someone decided who should be on the sample. With what criteria?</a:t>
            </a:r>
          </a:p>
          <a:p>
            <a:pPr marL="171450" indent="-171450">
              <a:buFont typeface="Arial" charset="0"/>
              <a:buChar char="•"/>
            </a:pPr>
            <a:r>
              <a:rPr lang="en-US" baseline="0" dirty="0"/>
              <a:t>Convenience sample: stand on Sproul Plaza and survey passer—by.</a:t>
            </a:r>
          </a:p>
          <a:p>
            <a:pPr marL="171450" indent="-171450">
              <a:buFont typeface="Arial" charset="0"/>
              <a:buChar char="•"/>
            </a:pPr>
            <a:r>
              <a:rPr lang="en-US" baseline="0" dirty="0"/>
              <a:t>Administrative data: campus student </a:t>
            </a:r>
            <a:r>
              <a:rPr lang="en-US" baseline="0" dirty="0" err="1"/>
              <a:t>db</a:t>
            </a:r>
            <a:r>
              <a:rPr lang="en-US" baseline="0" dirty="0"/>
              <a:t>, Kaiser patients, IRS data</a:t>
            </a:r>
            <a:r>
              <a:rPr lang="mr-IN" baseline="0" dirty="0"/>
              <a:t>…</a:t>
            </a:r>
            <a:endParaRPr lang="en-US" baseline="0" dirty="0"/>
          </a:p>
          <a:p>
            <a:pPr marL="171450" indent="-171450">
              <a:buFont typeface="Arial" charset="0"/>
              <a:buChar char="•"/>
            </a:pPr>
            <a:endParaRPr lang="en-US" baseline="0" dirty="0"/>
          </a:p>
          <a:p>
            <a:pPr marL="171450" indent="-171450">
              <a:buFont typeface="Arial" charset="0"/>
              <a:buChar char="•"/>
            </a:pPr>
            <a:r>
              <a:rPr lang="en-US" baseline="0" dirty="0"/>
              <a:t>We’ll mostly focus on social/human data. But industrial and scientific datasets can be extremely interesting and rich.</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8</a:t>
            </a:fld>
            <a:endParaRPr lang="en-US">
              <a:uFillTx/>
            </a:endParaRPr>
          </a:p>
        </p:txBody>
      </p:sp>
      <p:sp>
        <p:nvSpPr>
          <p:cNvPr id="5" name="Date Placeholder 4">
            <a:extLst>
              <a:ext uri="{FF2B5EF4-FFF2-40B4-BE49-F238E27FC236}">
                <a16:creationId xmlns:a16="http://schemas.microsoft.com/office/drawing/2014/main" id="{9A3D9352-35D4-E241-B5EE-97A1CD1AA5E5}"/>
              </a:ext>
            </a:extLst>
          </p:cNvPr>
          <p:cNvSpPr>
            <a:spLocks noGrp="1"/>
          </p:cNvSpPr>
          <p:nvPr>
            <p:ph type="dt" idx="11"/>
          </p:nvPr>
        </p:nvSpPr>
        <p:spPr/>
        <p:txBody>
          <a:bodyPr/>
          <a:lstStyle/>
          <a:p>
            <a:fld id="{0DE9E62C-6CA3-1943-AEF7-71A702550B45}"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E9FFBED5-0C1A-2640-92C1-B9564A9B51A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054768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Baby</a:t>
            </a:r>
            <a:r>
              <a:rPr lang="en-US" baseline="0" dirty="0"/>
              <a:t> Names dataset: names corresponding to all SSNs by birth year.</a:t>
            </a:r>
          </a:p>
          <a:p>
            <a:r>
              <a:rPr lang="en-US" sz="1200" b="0" i="0" kern="1200" dirty="0">
                <a:solidFill>
                  <a:schemeClr val="tx1"/>
                </a:solidFill>
                <a:effectLst/>
                <a:uFillTx/>
                <a:latin typeface="+mn-lt"/>
                <a:ea typeface="+mn-ea"/>
                <a:cs typeface="+mn-cs"/>
              </a:rPr>
              <a:t>Remember:</a:t>
            </a:r>
            <a:r>
              <a:rPr lang="en-US" sz="1200" b="0" i="0" kern="1200" baseline="0" dirty="0">
                <a:solidFill>
                  <a:schemeClr val="tx1"/>
                </a:solidFill>
                <a:effectLst/>
                <a:uFillTx/>
                <a:latin typeface="+mn-lt"/>
                <a:ea typeface="+mn-ea"/>
                <a:cs typeface="+mn-cs"/>
              </a:rPr>
              <a:t> for privacy reasons, </a:t>
            </a:r>
            <a:r>
              <a:rPr lang="en-US" sz="1200" b="0" i="0" kern="1200" dirty="0">
                <a:solidFill>
                  <a:schemeClr val="tx1"/>
                </a:solidFill>
                <a:effectLst/>
                <a:uFillTx/>
                <a:latin typeface="+mn-lt"/>
                <a:ea typeface="+mn-ea"/>
                <a:cs typeface="+mn-cs"/>
              </a:rPr>
              <a:t>only names with at least 5 babies born in the same year are included.</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9</a:t>
            </a:fld>
            <a:endParaRPr lang="en-US">
              <a:uFillTx/>
            </a:endParaRPr>
          </a:p>
        </p:txBody>
      </p:sp>
      <p:sp>
        <p:nvSpPr>
          <p:cNvPr id="5" name="Date Placeholder 4">
            <a:extLst>
              <a:ext uri="{FF2B5EF4-FFF2-40B4-BE49-F238E27FC236}">
                <a16:creationId xmlns:a16="http://schemas.microsoft.com/office/drawing/2014/main" id="{5A2E1572-0EC1-7046-AA43-66C75F355461}"/>
              </a:ext>
            </a:extLst>
          </p:cNvPr>
          <p:cNvSpPr>
            <a:spLocks noGrp="1"/>
          </p:cNvSpPr>
          <p:nvPr>
            <p:ph type="dt" idx="11"/>
          </p:nvPr>
        </p:nvSpPr>
        <p:spPr/>
        <p:txBody>
          <a:bodyPr/>
          <a:lstStyle/>
          <a:p>
            <a:fld id="{6BBA7898-2904-E34E-833B-F4F17511AC0D}"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5DF0ABEA-BB48-B342-BEED-A6C6EFFD400C}"/>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417656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Deb Nolan was an intern for Caroline</a:t>
            </a:r>
            <a:r>
              <a:rPr lang="en-US" baseline="0" dirty="0"/>
              <a:t> Bird, and author.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 Bird was famous for her book </a:t>
            </a:r>
            <a:r>
              <a:rPr lang="en-US" sz="1200" b="1" i="0" kern="1200" dirty="0">
                <a:solidFill>
                  <a:schemeClr val="tx1"/>
                </a:solidFill>
                <a:effectLst/>
                <a:uFillTx/>
                <a:latin typeface="+mn-lt"/>
                <a:ea typeface="+mn-ea"/>
                <a:cs typeface="+mn-cs"/>
              </a:rPr>
              <a:t>The case against college</a:t>
            </a:r>
            <a:r>
              <a:rPr lang="en-US" sz="1200" b="0" i="0" kern="1200" baseline="0" dirty="0">
                <a:solidFill>
                  <a:schemeClr val="tx1"/>
                </a:solidFill>
                <a:effectLst/>
                <a:uFillTx/>
                <a:latin typeface="+mn-lt"/>
                <a:ea typeface="+mn-ea"/>
                <a:cs typeface="+mn-cs"/>
              </a:rPr>
              <a:t> (1975), that argued parents would be better off putting money in the bank since their kids birth rather than sending them to college. Very controversial.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uFillTx/>
                <a:latin typeface="+mn-lt"/>
                <a:ea typeface="+mn-ea"/>
                <a:cs typeface="+mn-cs"/>
              </a:rPr>
              <a:t>This book (1982): women were only then entering the workforce in very large numbers.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uFillTx/>
                <a:latin typeface="+mn-lt"/>
                <a:ea typeface="+mn-ea"/>
                <a:cs typeface="+mn-cs"/>
              </a:rPr>
              <a:t>She put out a questionnaire in a popular women’s magazine and got thousands of response. Prof. Nolan was tasked with analyzing these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uFillTx/>
                <a:latin typeface="+mn-lt"/>
                <a:ea typeface="+mn-ea"/>
                <a:cs typeface="+mn-cs"/>
              </a:rPr>
              <a:t>Question: how were these data generated?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uFillTx/>
                <a:latin typeface="+mn-lt"/>
                <a:ea typeface="+mn-ea"/>
                <a:cs typeface="+mn-cs"/>
              </a:rPr>
              <a:t>Census? Sample? If sample, what kind? (self-selected, convenience, judgment</a:t>
            </a:r>
            <a:r>
              <a:rPr lang="mr-IN" sz="1200" b="0" i="0" kern="1200" baseline="0" dirty="0">
                <a:solidFill>
                  <a:schemeClr val="tx1"/>
                </a:solidFill>
                <a:effectLst/>
                <a:uFillTx/>
                <a:latin typeface="+mn-lt"/>
                <a:ea typeface="+mn-ea"/>
                <a:cs typeface="+mn-cs"/>
              </a:rPr>
              <a:t>…</a:t>
            </a:r>
            <a:r>
              <a:rPr lang="en-US" sz="1200" b="0" i="0" kern="1200" baseline="0" dirty="0">
                <a:solidFill>
                  <a:schemeClr val="tx1"/>
                </a:solidFill>
                <a:effectLst/>
                <a:uFillTx/>
                <a:latin typeface="+mn-lt"/>
                <a:ea typeface="+mn-ea"/>
                <a:cs typeface="+mn-cs"/>
              </a:rPr>
              <a:t>)?</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10</a:t>
            </a:fld>
            <a:endParaRPr lang="en-US">
              <a:uFillTx/>
            </a:endParaRPr>
          </a:p>
        </p:txBody>
      </p:sp>
      <p:sp>
        <p:nvSpPr>
          <p:cNvPr id="5" name="Date Placeholder 4">
            <a:extLst>
              <a:ext uri="{FF2B5EF4-FFF2-40B4-BE49-F238E27FC236}">
                <a16:creationId xmlns:a16="http://schemas.microsoft.com/office/drawing/2014/main" id="{D8531B36-8F75-434B-AC5F-971C50E0FA04}"/>
              </a:ext>
            </a:extLst>
          </p:cNvPr>
          <p:cNvSpPr>
            <a:spLocks noGrp="1"/>
          </p:cNvSpPr>
          <p:nvPr>
            <p:ph type="dt" idx="11"/>
          </p:nvPr>
        </p:nvSpPr>
        <p:spPr/>
        <p:txBody>
          <a:bodyPr/>
          <a:lstStyle/>
          <a:p>
            <a:fld id="{1D4F7D0C-5EA3-8046-8F16-03368314C272}"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7CF1BC13-180D-3C41-8E90-4FB5D235B9C9}"/>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1207792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uFillTx/>
                <a:latin typeface="+mn-lt"/>
                <a:ea typeface="+mn-ea"/>
                <a:cs typeface="+mn-cs"/>
              </a:rPr>
              <a:t>Were there enough responses to overcome the problems with the collection of the data?</a:t>
            </a:r>
            <a:endParaRPr lang="en-US" sz="1200" b="1" i="0" kern="1200" dirty="0">
              <a:solidFill>
                <a:schemeClr val="tx1"/>
              </a:solidFill>
              <a:effectLst/>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11</a:t>
            </a:fld>
            <a:endParaRPr lang="en-US">
              <a:uFillTx/>
            </a:endParaRPr>
          </a:p>
        </p:txBody>
      </p:sp>
      <p:sp>
        <p:nvSpPr>
          <p:cNvPr id="5" name="Date Placeholder 4">
            <a:extLst>
              <a:ext uri="{FF2B5EF4-FFF2-40B4-BE49-F238E27FC236}">
                <a16:creationId xmlns:a16="http://schemas.microsoft.com/office/drawing/2014/main" id="{9D59123A-E20E-C64F-B5AD-15F4628DE61C}"/>
              </a:ext>
            </a:extLst>
          </p:cNvPr>
          <p:cNvSpPr>
            <a:spLocks noGrp="1"/>
          </p:cNvSpPr>
          <p:nvPr>
            <p:ph type="dt" idx="11"/>
          </p:nvPr>
        </p:nvSpPr>
        <p:spPr/>
        <p:txBody>
          <a:bodyPr/>
          <a:lstStyle/>
          <a:p>
            <a:fld id="{962DC9FA-423D-0547-A353-D2EE17A48015}"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6168C75D-CD45-A940-B12C-D743684318C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811761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15</a:t>
            </a:fld>
            <a:endParaRPr lang="en-US">
              <a:uFillTx/>
            </a:endParaRPr>
          </a:p>
        </p:txBody>
      </p:sp>
      <p:sp>
        <p:nvSpPr>
          <p:cNvPr id="5" name="Date Placeholder 4">
            <a:extLst>
              <a:ext uri="{FF2B5EF4-FFF2-40B4-BE49-F238E27FC236}">
                <a16:creationId xmlns:a16="http://schemas.microsoft.com/office/drawing/2014/main" id="{F2550DFB-0D74-9647-BF68-7978758A697C}"/>
              </a:ext>
            </a:extLst>
          </p:cNvPr>
          <p:cNvSpPr>
            <a:spLocks noGrp="1"/>
          </p:cNvSpPr>
          <p:nvPr>
            <p:ph type="dt" idx="11"/>
          </p:nvPr>
        </p:nvSpPr>
        <p:spPr/>
        <p:txBody>
          <a:bodyPr/>
          <a:lstStyle/>
          <a:p>
            <a:fld id="{012C2CF4-9E8F-734A-B177-A6CE67FCF3B6}"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D2E3D052-692A-324C-B8B6-DC37270E8064}"/>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84451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16</a:t>
            </a:fld>
            <a:endParaRPr lang="en-US">
              <a:uFillTx/>
            </a:endParaRPr>
          </a:p>
        </p:txBody>
      </p:sp>
      <p:sp>
        <p:nvSpPr>
          <p:cNvPr id="5" name="Date Placeholder 4">
            <a:extLst>
              <a:ext uri="{FF2B5EF4-FFF2-40B4-BE49-F238E27FC236}">
                <a16:creationId xmlns:a16="http://schemas.microsoft.com/office/drawing/2014/main" id="{4B64B6C1-B7B4-EF44-9818-654C17C80191}"/>
              </a:ext>
            </a:extLst>
          </p:cNvPr>
          <p:cNvSpPr>
            <a:spLocks noGrp="1"/>
          </p:cNvSpPr>
          <p:nvPr>
            <p:ph type="dt" idx="11"/>
          </p:nvPr>
        </p:nvSpPr>
        <p:spPr/>
        <p:txBody>
          <a:bodyPr/>
          <a:lstStyle/>
          <a:p>
            <a:fld id="{A972BA01-80F6-F14F-9279-3288B28FE6A8}" type="datetime1">
              <a:rPr lang="en-US" smtClean="0">
                <a:uFillTx/>
              </a:rPr>
              <a:t>1/21/18</a:t>
            </a:fld>
            <a:endParaRPr lang="en-US">
              <a:uFillTx/>
            </a:endParaRPr>
          </a:p>
        </p:txBody>
      </p:sp>
      <p:sp>
        <p:nvSpPr>
          <p:cNvPr id="6" name="Header Placeholder 5">
            <a:extLst>
              <a:ext uri="{FF2B5EF4-FFF2-40B4-BE49-F238E27FC236}">
                <a16:creationId xmlns:a16="http://schemas.microsoft.com/office/drawing/2014/main" id="{2EC276FD-4FAA-3B44-BA50-5F87873D14B1}"/>
              </a:ext>
            </a:extLst>
          </p:cNvPr>
          <p:cNvSpPr>
            <a:spLocks noGrp="1"/>
          </p:cNvSpPr>
          <p:nvPr>
            <p:ph type="hdr" sz="quarter" idx="12"/>
          </p:nvPr>
        </p:nvSpPr>
        <p:spPr/>
        <p:txBody>
          <a:bodyPr/>
          <a:lstStyle/>
          <a:p>
            <a:r>
              <a:rPr lang="en-US">
                <a:uFillTx/>
              </a:rPr>
              <a:t>Data 100 - Lecture 2</a:t>
            </a:r>
          </a:p>
        </p:txBody>
      </p:sp>
    </p:spTree>
    <p:extLst>
      <p:ext uri="{BB962C8B-B14F-4D97-AF65-F5344CB8AC3E}">
        <p14:creationId xmlns:p14="http://schemas.microsoft.com/office/powerpoint/2010/main" val="868472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8DA9A79D-38D5-F346-BFD7-4FCA7669AF46}"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7E860049-DDC2-7640-A68F-2F5260A6ABB3}" type="datetime1">
              <a:rPr lang="en-US" smtClean="0">
                <a:uFillTx/>
              </a:rPr>
              <a:t>1/21/18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r>
              <a:rPr lang="en-US">
                <a:uFillTx/>
              </a:rPr>
              <a:t>Data 100 - Lecture 2</a:t>
            </a: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75E29365-7548-8C4E-9016-8EA4FA22318D}"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EBC94FA-C2DE-D341-A556-068DA0377E40}" type="datetime1">
              <a:rPr lang="en-US" smtClean="0">
                <a:solidFill>
                  <a:srgbClr val="000000">
                    <a:tint val="75000"/>
                  </a:srgbClr>
                </a:solidFill>
                <a:uFillTx/>
              </a:rPr>
              <a:t>1/21/18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r>
              <a:rPr lang="en-US">
                <a:solidFill>
                  <a:srgbClr val="000000">
                    <a:tint val="75000"/>
                  </a:srgbClr>
                </a:solidFill>
                <a:uFillTx/>
              </a:rPr>
              <a:t>Data 100 - Lecture 2</a:t>
            </a: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0D7F4A8E-D0F4-B543-8AF4-8756B0E05B26}"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r>
              <a:rPr lang="en-US">
                <a:solidFill>
                  <a:srgbClr val="000000">
                    <a:tint val="75000"/>
                  </a:srgbClr>
                </a:solidFill>
                <a:uFillTx/>
              </a:rPr>
              <a:t>Data 100 - Lecture 2</a:t>
            </a: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A5E3F-163D-854F-A2CF-8B1BC81BDC97}" type="datetime1">
              <a:rPr lang="en-US" smtClean="0">
                <a:solidFill>
                  <a:srgbClr val="000000">
                    <a:tint val="75000"/>
                  </a:srgbClr>
                </a:solidFill>
                <a:uFillTx/>
              </a:rPr>
              <a:t>1/21/18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r>
              <a:rPr lang="en-US">
                <a:solidFill>
                  <a:srgbClr val="000000">
                    <a:tint val="75000"/>
                  </a:srgbClr>
                </a:solidFill>
                <a:uFillTx/>
              </a:rPr>
              <a:t>Data 100 - Lecture 2</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01D13E8A-4531-D045-B974-1136D16FB5DC}"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EBC3C236-12B2-7C40-BBC6-81E8E101BFE4}"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107C7C86-8333-BA4C-BDED-B1FC45AD258E}"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A8AC7AEA-D6D7-2246-88D8-B8D450BE0F81}"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fld id="{503357FC-265E-5C48-8600-FAD9D7942B26}" type="datetime1">
              <a:rPr lang="en-US" smtClean="0">
                <a:uFillTx/>
              </a:rPr>
              <a:t>1/21/18</a:t>
            </a:fld>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r>
              <a:rPr lang="en-US">
                <a:uFillTx/>
              </a:rPr>
              <a:t>Data 100 - Lecture 2</a:t>
            </a: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8A9920F0-26D7-5E42-9894-CE51166A84D2}"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fld id="{F5D794BB-D8BC-E547-8E93-66F00C5CE8C3}" type="datetime1">
              <a:rPr lang="en-US" smtClean="0">
                <a:uFillTx/>
              </a:rPr>
              <a:t>1/21/18</a:t>
            </a:fld>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r>
              <a:rPr lang="en-US">
                <a:uFillTx/>
              </a:rPr>
              <a:t>Data 100 - Lecture 2</a:t>
            </a: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5CD63D30-4773-3441-B16A-5F9CDDDA4297}"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B6F1C5B6-BBA6-2E41-847B-F7BC85DE3423}"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E0F34F6A-0A92-D34C-945F-8008E0D09C0A}"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2A421AB4-6F5C-874E-8A99-6220522488F0}" type="datetime1">
              <a:rPr lang="en-US" smtClean="0">
                <a:uFillTx/>
              </a:rPr>
              <a:t>1/21/18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r>
              <a:rPr lang="en-US">
                <a:uFillTx/>
              </a:rPr>
              <a:t>Data 100 - Lecture 2</a:t>
            </a: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86FC1BB-1C40-AD45-9584-C50FDE0491B9}" type="datetime1">
              <a:rPr lang="en-US" smtClean="0">
                <a:uFillTx/>
              </a:rPr>
              <a:t>1/21/18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r>
              <a:rPr lang="en-US">
                <a:uFillTx/>
              </a:rPr>
              <a:t>Data 100 - Lecture 2</a:t>
            </a: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BE79309F-BC26-5E49-8905-756B1FA2BCD9}"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8E1A2117-4F43-0745-9A92-E5DF9230E8ED}" type="datetime1">
              <a:rPr lang="en-US" smtClean="0">
                <a:uFillTx/>
              </a:rPr>
              <a:t>1/21/18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r>
              <a:rPr lang="en-US">
                <a:uFillTx/>
              </a:rPr>
              <a:t>Data 100 - Lecture 2</a:t>
            </a: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80109AF9-C4DF-F14C-982F-C83A5303835F}"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r>
              <a:rPr lang="en-US">
                <a:solidFill>
                  <a:srgbClr val="000000">
                    <a:tint val="75000"/>
                  </a:srgbClr>
                </a:solidFill>
                <a:uFillTx/>
              </a:rPr>
              <a:t>Data 100 - Lecture 2</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hf hdr="0"/>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gonzal@cs.berkeley.edu" TargetMode="External"/><Relationship Id="rId7" Type="http://schemas.openxmlformats.org/officeDocument/2006/relationships/image" Target="../media/image4.tiff"/><Relationship Id="rId2" Type="http://schemas.openxmlformats.org/officeDocument/2006/relationships/hyperlink" Target="mailto:deborah_nolan@berkeley.edu" TargetMode="Externa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jpeg"/><Relationship Id="rId4" Type="http://schemas.openxmlformats.org/officeDocument/2006/relationships/hyperlink" Target="mailto:fernando.perez@berkeley.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5.tiff"/><Relationship Id="rId7" Type="http://schemas.openxmlformats.org/officeDocument/2006/relationships/image" Target="../media/image18.emf"/><Relationship Id="rId2" Type="http://schemas.openxmlformats.org/officeDocument/2006/relationships/image" Target="../media/image14.jpg"/><Relationship Id="rId1" Type="http://schemas.openxmlformats.org/officeDocument/2006/relationships/slideLayout" Target="../slideLayouts/slideLayout15.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6.png"/><Relationship Id="rId9"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http://ds100.org/sp1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bit.ly/d100-sp18-af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e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2.emf"/><Relationship Id="rId5" Type="http://schemas.openxmlformats.org/officeDocument/2006/relationships/oleObject" Target="../embeddings/oleObject5.bin"/><Relationship Id="rId4" Type="http://schemas.openxmlformats.org/officeDocument/2006/relationships/image" Target="../media/image41.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4.emf"/><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7.emf"/><Relationship Id="rId5" Type="http://schemas.openxmlformats.org/officeDocument/2006/relationships/oleObject" Target="../embeddings/oleObject8.bin"/><Relationship Id="rId4" Type="http://schemas.openxmlformats.org/officeDocument/2006/relationships/image" Target="../media/image4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7200" b="1" dirty="0">
                <a:uFillTx/>
              </a:rPr>
              <a:t>Data Science 100</a:t>
            </a:r>
            <a:br>
              <a:rPr lang="en-US" sz="6600" dirty="0">
                <a:uFillTx/>
              </a:rPr>
            </a:br>
            <a:r>
              <a:rPr lang="en-US" sz="6600" i="1" dirty="0">
                <a:uFillTx/>
              </a:rPr>
              <a:t>Principles &amp; Techniques of Data Science</a:t>
            </a:r>
          </a:p>
        </p:txBody>
      </p:sp>
      <p:sp>
        <p:nvSpPr>
          <p:cNvPr id="5" name="Subtitle 4"/>
          <p:cNvSpPr>
            <a:spLocks noGrp="1"/>
          </p:cNvSpPr>
          <p:nvPr>
            <p:ph type="subTitle" idx="1"/>
          </p:nvPr>
        </p:nvSpPr>
        <p:spPr>
          <a:xfrm>
            <a:off x="915265" y="4240480"/>
            <a:ext cx="6932000" cy="2130529"/>
          </a:xfrm>
        </p:spPr>
        <p:txBody>
          <a:bodyPr>
            <a:noAutofit/>
          </a:bodyPr>
          <a:lstStyle/>
          <a:p>
            <a:pPr algn="l"/>
            <a:r>
              <a:rPr lang="en-US" sz="1800" dirty="0">
                <a:uFillTx/>
              </a:rPr>
              <a:t>Slides by:</a:t>
            </a:r>
          </a:p>
          <a:p>
            <a:pPr algn="l"/>
            <a:r>
              <a:rPr lang="en-US" b="1" dirty="0">
                <a:uFillTx/>
              </a:rPr>
              <a:t>Deborah Nolan </a:t>
            </a:r>
            <a:r>
              <a:rPr lang="en-US" sz="2000" dirty="0">
                <a:hlinkClick r:id="rId2"/>
              </a:rPr>
              <a:t>deborah_nolan</a:t>
            </a:r>
            <a:r>
              <a:rPr lang="en-US" sz="2000" dirty="0">
                <a:uFillTx/>
                <a:hlinkClick r:id="rId2"/>
              </a:rPr>
              <a:t>@berkeley.edu</a:t>
            </a:r>
            <a:endParaRPr lang="en-US" sz="2000" dirty="0">
              <a:uFillTx/>
              <a:hlinkClick r:id="rId3"/>
            </a:endParaRPr>
          </a:p>
          <a:p>
            <a:pPr algn="l"/>
            <a:r>
              <a:rPr lang="en-US" sz="2000" dirty="0"/>
              <a:t>Spring 2018 updates</a:t>
            </a:r>
          </a:p>
          <a:p>
            <a:pPr algn="l"/>
            <a:r>
              <a:rPr lang="en-US" sz="2000" b="1" dirty="0"/>
              <a:t>Fernando Pérez </a:t>
            </a:r>
            <a:r>
              <a:rPr lang="en-US" sz="2000" dirty="0">
                <a:hlinkClick r:id="rId4"/>
              </a:rPr>
              <a:t>fernando.perez@berkeley.edu</a:t>
            </a:r>
            <a:endParaRPr lang="en-US" sz="2000" dirty="0">
              <a:uFillTx/>
              <a:hlinkClick r:id="rId3"/>
            </a:endParaRPr>
          </a:p>
          <a:p>
            <a:pPr algn="l"/>
            <a:endParaRPr lang="en-US" sz="2000" dirty="0">
              <a:uFillTx/>
            </a:endParaRPr>
          </a:p>
        </p:txBody>
      </p:sp>
      <p:grpSp>
        <p:nvGrpSpPr>
          <p:cNvPr id="13" name="Group 12"/>
          <p:cNvGrpSpPr/>
          <p:nvPr/>
        </p:nvGrpSpPr>
        <p:grpSpPr>
          <a:xfrm>
            <a:off x="8202939" y="3515940"/>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
        <p:nvSpPr>
          <p:cNvPr id="2" name="Date Placeholder 1">
            <a:extLst>
              <a:ext uri="{FF2B5EF4-FFF2-40B4-BE49-F238E27FC236}">
                <a16:creationId xmlns:a16="http://schemas.microsoft.com/office/drawing/2014/main" id="{893FF867-9391-F743-9A07-936EE48CB704}"/>
              </a:ext>
            </a:extLst>
          </p:cNvPr>
          <p:cNvSpPr>
            <a:spLocks noGrp="1"/>
          </p:cNvSpPr>
          <p:nvPr>
            <p:ph type="dt" sz="half" idx="10"/>
          </p:nvPr>
        </p:nvSpPr>
        <p:spPr/>
        <p:txBody>
          <a:bodyPr/>
          <a:lstStyle/>
          <a:p>
            <a:fld id="{FACC30E3-38B8-4D41-859D-1103F5A2CE8E}"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E3527B96-B9AC-8B41-B22E-702CBF33EE74}"/>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1D7AD510-9DAF-394A-9D81-5A9E91E0C367}"/>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a:t>
            </a:fld>
            <a:endParaRPr lang="en-US">
              <a:solidFill>
                <a:srgbClr val="000000">
                  <a:tint val="75000"/>
                </a:srgbClr>
              </a:solidFill>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050"/>
            <a:ext cx="6085123" cy="1162050"/>
          </a:xfrm>
        </p:spPr>
        <p:txBody>
          <a:bodyPr>
            <a:normAutofit fontScale="90000"/>
          </a:bodyPr>
          <a:lstStyle/>
          <a:p>
            <a:r>
              <a:rPr lang="en-US" sz="4000" b="0" i="1" dirty="0">
                <a:solidFill>
                  <a:srgbClr val="0000FF"/>
                </a:solidFill>
                <a:latin typeface="Century Gothic (Headings)"/>
                <a:cs typeface="Century Gothic (Headings)"/>
              </a:rPr>
              <a:t>Statistical Science – A first encounter (D. Nolan)</a:t>
            </a:r>
          </a:p>
        </p:txBody>
      </p:sp>
      <p:pic>
        <p:nvPicPr>
          <p:cNvPr id="5" name="Content Placeholder 4" descr="TwoPaycheckMarriageCover1.jpg"/>
          <p:cNvPicPr>
            <a:picLocks noGrp="1" noChangeAspect="1"/>
          </p:cNvPicPr>
          <p:nvPr>
            <p:ph idx="1"/>
          </p:nvPr>
        </p:nvPicPr>
        <p:blipFill>
          <a:blip r:embed="rId3">
            <a:extLst>
              <a:ext uri="{28A0092B-C50C-407E-A947-70E740481C1C}">
                <a14:useLocalDpi xmlns:a14="http://schemas.microsoft.com/office/drawing/2010/main" val="0"/>
              </a:ext>
            </a:extLst>
          </a:blip>
          <a:srcRect l="-23356" r="-23356"/>
          <a:stretch>
            <a:fillRect/>
          </a:stretch>
        </p:blipFill>
        <p:spPr>
          <a:xfrm>
            <a:off x="5519301" y="273051"/>
            <a:ext cx="6815667" cy="5853113"/>
          </a:xfrm>
        </p:spPr>
      </p:pic>
      <p:sp>
        <p:nvSpPr>
          <p:cNvPr id="7" name="Text Placeholder 6"/>
          <p:cNvSpPr>
            <a:spLocks noGrp="1"/>
          </p:cNvSpPr>
          <p:nvPr>
            <p:ph type="body" sz="half" idx="2"/>
          </p:nvPr>
        </p:nvSpPr>
        <p:spPr>
          <a:xfrm>
            <a:off x="609601" y="1677005"/>
            <a:ext cx="5583161" cy="4691063"/>
          </a:xfrm>
        </p:spPr>
        <p:txBody>
          <a:bodyPr>
            <a:normAutofit/>
          </a:bodyPr>
          <a:lstStyle/>
          <a:p>
            <a:r>
              <a:rPr lang="en-US" sz="3200" dirty="0"/>
              <a:t>Data collected from questionnaire published in Women’s Day magazine </a:t>
            </a:r>
          </a:p>
          <a:p>
            <a:r>
              <a:rPr lang="en-US" sz="3200" dirty="0"/>
              <a:t>Thousands of women responded to questions about their lifestyle</a:t>
            </a:r>
            <a:r>
              <a:rPr lang="en-US" sz="3200" dirty="0">
                <a:latin typeface="Century Gothic (Body)"/>
                <a:cs typeface="Century Gothic (Body)"/>
              </a:rPr>
              <a:t> </a:t>
            </a:r>
          </a:p>
        </p:txBody>
      </p:sp>
      <p:pic>
        <p:nvPicPr>
          <p:cNvPr id="8" name="Picture 7" descr="punch_card.75dpi.rgb.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1" y="4839103"/>
            <a:ext cx="5456296" cy="1897945"/>
          </a:xfrm>
          <a:prstGeom prst="rect">
            <a:avLst/>
          </a:prstGeom>
        </p:spPr>
      </p:pic>
      <p:sp>
        <p:nvSpPr>
          <p:cNvPr id="2" name="Date Placeholder 1">
            <a:extLst>
              <a:ext uri="{FF2B5EF4-FFF2-40B4-BE49-F238E27FC236}">
                <a16:creationId xmlns:a16="http://schemas.microsoft.com/office/drawing/2014/main" id="{B2BBA2C5-D25C-D941-BC23-247FC7DCFE71}"/>
              </a:ext>
            </a:extLst>
          </p:cNvPr>
          <p:cNvSpPr>
            <a:spLocks noGrp="1"/>
          </p:cNvSpPr>
          <p:nvPr>
            <p:ph type="dt" sz="half" idx="10"/>
          </p:nvPr>
        </p:nvSpPr>
        <p:spPr/>
        <p:txBody>
          <a:bodyPr/>
          <a:lstStyle/>
          <a:p>
            <a:fld id="{DC98029A-56D7-4C41-948D-ACCF15E3BFBF}" type="datetime1">
              <a:rPr lang="en-US" smtClean="0">
                <a:solidFill>
                  <a:srgbClr val="000000">
                    <a:tint val="75000"/>
                  </a:srgbClr>
                </a:solidFill>
                <a:uFillTx/>
              </a:rPr>
              <a:t>1/21/18</a:t>
            </a:fld>
            <a:endParaRPr lang="en-US">
              <a:solidFill>
                <a:srgbClr val="000000">
                  <a:tint val="75000"/>
                </a:srgbClr>
              </a:solidFill>
              <a:uFillTx/>
            </a:endParaRPr>
          </a:p>
        </p:txBody>
      </p:sp>
      <p:sp>
        <p:nvSpPr>
          <p:cNvPr id="3" name="Footer Placeholder 2">
            <a:extLst>
              <a:ext uri="{FF2B5EF4-FFF2-40B4-BE49-F238E27FC236}">
                <a16:creationId xmlns:a16="http://schemas.microsoft.com/office/drawing/2014/main" id="{CE0500C0-81C7-C749-8506-C92613CBF0C6}"/>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4" name="Slide Number Placeholder 3">
            <a:extLst>
              <a:ext uri="{FF2B5EF4-FFF2-40B4-BE49-F238E27FC236}">
                <a16:creationId xmlns:a16="http://schemas.microsoft.com/office/drawing/2014/main" id="{1D669216-9392-7E49-BBC3-27D796AB37D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10</a:t>
            </a:fld>
            <a:endParaRPr lang="en-US">
              <a:solidFill>
                <a:srgbClr val="000000">
                  <a:tint val="75000"/>
                </a:srgbClr>
              </a:solidFill>
              <a:uFillTx/>
            </a:endParaRPr>
          </a:p>
        </p:txBody>
      </p:sp>
    </p:spTree>
    <p:extLst>
      <p:ext uri="{BB962C8B-B14F-4D97-AF65-F5344CB8AC3E}">
        <p14:creationId xmlns:p14="http://schemas.microsoft.com/office/powerpoint/2010/main" val="156635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050"/>
            <a:ext cx="6085123" cy="1162050"/>
          </a:xfrm>
        </p:spPr>
        <p:txBody>
          <a:bodyPr>
            <a:normAutofit fontScale="90000"/>
          </a:bodyPr>
          <a:lstStyle/>
          <a:p>
            <a:r>
              <a:rPr lang="en-US" sz="4000" b="0" i="1" dirty="0">
                <a:solidFill>
                  <a:srgbClr val="0000FF"/>
                </a:solidFill>
                <a:latin typeface="Century Gothic (Headings)"/>
                <a:cs typeface="Century Gothic (Headings)"/>
              </a:rPr>
              <a:t>Statistical Science – A first encounter</a:t>
            </a:r>
          </a:p>
        </p:txBody>
      </p:sp>
      <p:pic>
        <p:nvPicPr>
          <p:cNvPr id="5" name="Content Placeholder 4" descr="TwoPaycheckMarriageCover1.jpg"/>
          <p:cNvPicPr>
            <a:picLocks noGrp="1" noChangeAspect="1"/>
          </p:cNvPicPr>
          <p:nvPr>
            <p:ph idx="1"/>
          </p:nvPr>
        </p:nvPicPr>
        <p:blipFill>
          <a:blip r:embed="rId3">
            <a:extLst>
              <a:ext uri="{28A0092B-C50C-407E-A947-70E740481C1C}">
                <a14:useLocalDpi xmlns:a14="http://schemas.microsoft.com/office/drawing/2010/main" val="0"/>
              </a:ext>
            </a:extLst>
          </a:blip>
          <a:srcRect l="-23356" r="-23356"/>
          <a:stretch>
            <a:fillRect/>
          </a:stretch>
        </p:blipFill>
        <p:spPr>
          <a:xfrm>
            <a:off x="5519301" y="273051"/>
            <a:ext cx="6815667" cy="5853113"/>
          </a:xfrm>
        </p:spPr>
      </p:pic>
      <p:sp>
        <p:nvSpPr>
          <p:cNvPr id="7" name="Text Placeholder 6"/>
          <p:cNvSpPr>
            <a:spLocks noGrp="1"/>
          </p:cNvSpPr>
          <p:nvPr>
            <p:ph type="body" sz="half" idx="2"/>
          </p:nvPr>
        </p:nvSpPr>
        <p:spPr>
          <a:xfrm>
            <a:off x="609601" y="1435101"/>
            <a:ext cx="5204177" cy="4691063"/>
          </a:xfrm>
        </p:spPr>
        <p:txBody>
          <a:bodyPr>
            <a:normAutofit/>
          </a:bodyPr>
          <a:lstStyle/>
          <a:p>
            <a:r>
              <a:rPr lang="en-US" sz="3200" dirty="0"/>
              <a:t>Do they form a census – information on all subjects?</a:t>
            </a:r>
          </a:p>
          <a:p>
            <a:r>
              <a:rPr lang="en-US" sz="3200" dirty="0"/>
              <a:t>Were there enough responses to overcome any issues with a nonprobability sample?</a:t>
            </a:r>
          </a:p>
          <a:p>
            <a:endParaRPr lang="en-US" sz="3200" dirty="0">
              <a:latin typeface="Century Gothic (Body)"/>
              <a:cs typeface="Century Gothic (Body)"/>
            </a:endParaRPr>
          </a:p>
        </p:txBody>
      </p:sp>
      <p:pic>
        <p:nvPicPr>
          <p:cNvPr id="8" name="Picture 7" descr="punch_card.75dpi.rgb.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427" y="4960055"/>
            <a:ext cx="5456296" cy="1897945"/>
          </a:xfrm>
          <a:prstGeom prst="rect">
            <a:avLst/>
          </a:prstGeom>
        </p:spPr>
      </p:pic>
      <p:sp>
        <p:nvSpPr>
          <p:cNvPr id="2" name="TextBox 1"/>
          <p:cNvSpPr txBox="1"/>
          <p:nvPr/>
        </p:nvSpPr>
        <p:spPr>
          <a:xfrm>
            <a:off x="4757301" y="2189238"/>
            <a:ext cx="1524000" cy="584776"/>
          </a:xfrm>
          <a:prstGeom prst="rect">
            <a:avLst/>
          </a:prstGeom>
        </p:spPr>
        <p:txBody>
          <a:bodyPr wrap="square" rtlCol="0">
            <a:spAutoFit/>
          </a:bodyPr>
          <a:lstStyle/>
          <a:p>
            <a:r>
              <a:rPr lang="en-US" sz="3200" b="1" dirty="0"/>
              <a:t>NOPE</a:t>
            </a:r>
          </a:p>
        </p:txBody>
      </p:sp>
      <p:sp>
        <p:nvSpPr>
          <p:cNvPr id="9" name="TextBox 8"/>
          <p:cNvSpPr txBox="1"/>
          <p:nvPr/>
        </p:nvSpPr>
        <p:spPr>
          <a:xfrm>
            <a:off x="5170723" y="3115733"/>
            <a:ext cx="1524000" cy="584776"/>
          </a:xfrm>
          <a:prstGeom prst="rect">
            <a:avLst/>
          </a:prstGeom>
        </p:spPr>
        <p:txBody>
          <a:bodyPr wrap="square" rtlCol="0">
            <a:spAutoFit/>
          </a:bodyPr>
          <a:lstStyle/>
          <a:p>
            <a:r>
              <a:rPr lang="en-US" sz="3200" b="1" dirty="0"/>
              <a:t>NOPE</a:t>
            </a:r>
          </a:p>
        </p:txBody>
      </p:sp>
      <p:sp>
        <p:nvSpPr>
          <p:cNvPr id="3" name="Date Placeholder 2">
            <a:extLst>
              <a:ext uri="{FF2B5EF4-FFF2-40B4-BE49-F238E27FC236}">
                <a16:creationId xmlns:a16="http://schemas.microsoft.com/office/drawing/2014/main" id="{D6F0BB7E-DEFB-E744-8383-646EC034ADDF}"/>
              </a:ext>
            </a:extLst>
          </p:cNvPr>
          <p:cNvSpPr>
            <a:spLocks noGrp="1"/>
          </p:cNvSpPr>
          <p:nvPr>
            <p:ph type="dt" sz="half" idx="10"/>
          </p:nvPr>
        </p:nvSpPr>
        <p:spPr/>
        <p:txBody>
          <a:bodyPr/>
          <a:lstStyle/>
          <a:p>
            <a:fld id="{1542CC45-D837-984A-9C48-5C0B07BFD472}"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8329D1D3-7117-A449-A641-9F675241ABE1}"/>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10" name="Slide Number Placeholder 9">
            <a:extLst>
              <a:ext uri="{FF2B5EF4-FFF2-40B4-BE49-F238E27FC236}">
                <a16:creationId xmlns:a16="http://schemas.microsoft.com/office/drawing/2014/main" id="{B42CDD62-A137-8645-B50F-9C39D6D1C2E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11</a:t>
            </a:fld>
            <a:endParaRPr lang="en-US">
              <a:solidFill>
                <a:srgbClr val="000000">
                  <a:tint val="75000"/>
                </a:srgbClr>
              </a:solidFill>
              <a:uFillTx/>
            </a:endParaRPr>
          </a:p>
        </p:txBody>
      </p:sp>
    </p:spTree>
    <p:extLst>
      <p:ext uri="{BB962C8B-B14F-4D97-AF65-F5344CB8AC3E}">
        <p14:creationId xmlns:p14="http://schemas.microsoft.com/office/powerpoint/2010/main" val="30174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3050"/>
            <a:ext cx="7935187" cy="1162050"/>
          </a:xfrm>
        </p:spPr>
        <p:txBody>
          <a:bodyPr>
            <a:noAutofit/>
          </a:bodyPr>
          <a:lstStyle/>
          <a:p>
            <a:pPr algn="l"/>
            <a:r>
              <a:rPr lang="en-US" sz="4000" b="0" i="1" dirty="0">
                <a:solidFill>
                  <a:srgbClr val="0000FF"/>
                </a:solidFill>
                <a:latin typeface="Century Gothic (Headings)"/>
                <a:cs typeface="Century Gothic (Headings)"/>
              </a:rPr>
              <a:t>Computational Science – A first encounter</a:t>
            </a:r>
          </a:p>
        </p:txBody>
      </p:sp>
      <p:sp>
        <p:nvSpPr>
          <p:cNvPr id="6" name="Content Placeholder 5"/>
          <p:cNvSpPr>
            <a:spLocks noGrp="1"/>
          </p:cNvSpPr>
          <p:nvPr>
            <p:ph idx="1"/>
          </p:nvPr>
        </p:nvSpPr>
        <p:spPr/>
        <p:txBody>
          <a:bodyPr/>
          <a:lstStyle/>
          <a:p>
            <a:pPr marL="0" indent="0">
              <a:buNone/>
            </a:pPr>
            <a:endParaRPr lang="en-US" dirty="0"/>
          </a:p>
          <a:p>
            <a:endParaRPr lang="en-US" dirty="0"/>
          </a:p>
        </p:txBody>
      </p:sp>
      <p:sp>
        <p:nvSpPr>
          <p:cNvPr id="9" name="Text Placeholder 8"/>
          <p:cNvSpPr>
            <a:spLocks noGrp="1"/>
          </p:cNvSpPr>
          <p:nvPr>
            <p:ph type="body" sz="half" idx="2"/>
          </p:nvPr>
        </p:nvSpPr>
        <p:spPr>
          <a:xfrm>
            <a:off x="609601" y="1658507"/>
            <a:ext cx="4620919" cy="4691063"/>
          </a:xfrm>
        </p:spPr>
        <p:txBody>
          <a:bodyPr>
            <a:normAutofit/>
          </a:bodyPr>
          <a:lstStyle/>
          <a:p>
            <a:pPr marL="285750" indent="-285750">
              <a:buFont typeface="Arial"/>
              <a:buChar char="•"/>
            </a:pPr>
            <a:r>
              <a:rPr lang="en-US" sz="3000" dirty="0">
                <a:latin typeface="Century Gothic (Body)"/>
                <a:cs typeface="Century Gothic (Body)"/>
              </a:rPr>
              <a:t>Market Research Analysts</a:t>
            </a:r>
          </a:p>
          <a:p>
            <a:pPr marL="285750" indent="-285750">
              <a:buFont typeface="Arial"/>
              <a:buChar char="•"/>
            </a:pPr>
            <a:r>
              <a:rPr lang="en-US" sz="3000" dirty="0">
                <a:latin typeface="Century Gothic (Body)"/>
                <a:cs typeface="Century Gothic (Body)"/>
              </a:rPr>
              <a:t>Applications Programmer</a:t>
            </a:r>
          </a:p>
          <a:p>
            <a:pPr marL="285750" indent="-285750">
              <a:buFont typeface="Arial"/>
              <a:buChar char="•"/>
            </a:pPr>
            <a:r>
              <a:rPr lang="en-US" sz="3000" dirty="0">
                <a:latin typeface="Century Gothic (Body)"/>
                <a:cs typeface="Century Gothic (Body)"/>
              </a:rPr>
              <a:t>Data Analysis – SAS</a:t>
            </a:r>
          </a:p>
          <a:p>
            <a:pPr marL="285750" indent="-285750">
              <a:buFont typeface="Arial"/>
              <a:buChar char="•"/>
            </a:pPr>
            <a:endParaRPr lang="en-US" sz="3000" dirty="0"/>
          </a:p>
          <a:p>
            <a:endParaRPr lang="en-US" dirty="0"/>
          </a:p>
        </p:txBody>
      </p:sp>
      <p:pic>
        <p:nvPicPr>
          <p:cNvPr id="8" name="Content Placeholder 7" descr="IBM_logo.svg.png"/>
          <p:cNvPicPr>
            <a:picLocks noGrp="1" noChangeAspect="1"/>
          </p:cNvPicPr>
          <p:nvPr>
            <p:ph sz="half" idx="4294967295"/>
          </p:nvPr>
        </p:nvPicPr>
        <p:blipFill>
          <a:blip r:embed="rId2">
            <a:extLst>
              <a:ext uri="{28A0092B-C50C-407E-A947-70E740481C1C}">
                <a14:useLocalDpi xmlns:a14="http://schemas.microsoft.com/office/drawing/2010/main" val="0"/>
              </a:ext>
            </a:extLst>
          </a:blip>
          <a:srcRect t="-90085" b="-90085"/>
          <a:stretch>
            <a:fillRect/>
          </a:stretch>
        </p:blipFill>
        <p:spPr>
          <a:xfrm>
            <a:off x="5635036" y="273051"/>
            <a:ext cx="5384800" cy="3944937"/>
          </a:xfrm>
        </p:spPr>
      </p:pic>
      <p:pic>
        <p:nvPicPr>
          <p:cNvPr id="2" name="Picture 1" descr="S285-sas10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845" y="3762913"/>
            <a:ext cx="5024159" cy="1563575"/>
          </a:xfrm>
          <a:prstGeom prst="rect">
            <a:avLst/>
          </a:prstGeom>
        </p:spPr>
      </p:pic>
      <p:sp>
        <p:nvSpPr>
          <p:cNvPr id="3" name="Date Placeholder 2">
            <a:extLst>
              <a:ext uri="{FF2B5EF4-FFF2-40B4-BE49-F238E27FC236}">
                <a16:creationId xmlns:a16="http://schemas.microsoft.com/office/drawing/2014/main" id="{F3738807-6740-4049-A425-1AAC58478587}"/>
              </a:ext>
            </a:extLst>
          </p:cNvPr>
          <p:cNvSpPr>
            <a:spLocks noGrp="1"/>
          </p:cNvSpPr>
          <p:nvPr>
            <p:ph type="dt" sz="half" idx="10"/>
          </p:nvPr>
        </p:nvSpPr>
        <p:spPr/>
        <p:txBody>
          <a:bodyPr/>
          <a:lstStyle/>
          <a:p>
            <a:fld id="{5D6FEA2F-59DB-334B-A018-5C47851D6597}"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80E0AA11-D253-064F-885F-33B52B547A6F}"/>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3FF43D2B-27ED-6848-8C32-0DC287DC23C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12</a:t>
            </a:fld>
            <a:endParaRPr lang="en-US">
              <a:solidFill>
                <a:srgbClr val="000000">
                  <a:tint val="75000"/>
                </a:srgbClr>
              </a:solidFill>
              <a:uFillTx/>
            </a:endParaRPr>
          </a:p>
        </p:txBody>
      </p:sp>
    </p:spTree>
    <p:extLst>
      <p:ext uri="{BB962C8B-B14F-4D97-AF65-F5344CB8AC3E}">
        <p14:creationId xmlns:p14="http://schemas.microsoft.com/office/powerpoint/2010/main" val="311500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3050"/>
            <a:ext cx="11021568" cy="883037"/>
          </a:xfrm>
        </p:spPr>
        <p:txBody>
          <a:bodyPr>
            <a:noAutofit/>
          </a:bodyPr>
          <a:lstStyle/>
          <a:p>
            <a:pPr algn="l"/>
            <a:r>
              <a:rPr lang="en-US" sz="4000" b="0" i="1" dirty="0">
                <a:solidFill>
                  <a:srgbClr val="0000FF"/>
                </a:solidFill>
                <a:latin typeface="Century Gothic (Headings)"/>
                <a:cs typeface="Century Gothic (Headings)"/>
              </a:rPr>
              <a:t>Computational Science</a:t>
            </a:r>
            <a:r>
              <a:rPr lang="en-US" sz="4000" b="0" i="1">
                <a:solidFill>
                  <a:srgbClr val="0000FF"/>
                </a:solidFill>
                <a:latin typeface="Century Gothic (Headings)"/>
                <a:cs typeface="Century Gothic (Headings)"/>
              </a:rPr>
              <a:t>: powerful tools</a:t>
            </a:r>
            <a:endParaRPr lang="en-US" sz="4000" b="0" i="1" dirty="0">
              <a:solidFill>
                <a:srgbClr val="0000FF"/>
              </a:solidFill>
              <a:latin typeface="Century Gothic (Headings)"/>
              <a:cs typeface="Century Gothic (Headings)"/>
            </a:endParaRPr>
          </a:p>
        </p:txBody>
      </p:sp>
      <p:sp>
        <p:nvSpPr>
          <p:cNvPr id="6" name="Content Placeholder 5"/>
          <p:cNvSpPr>
            <a:spLocks noGrp="1"/>
          </p:cNvSpPr>
          <p:nvPr>
            <p:ph idx="1"/>
          </p:nvPr>
        </p:nvSpPr>
        <p:spPr>
          <a:xfrm>
            <a:off x="5183188" y="3157728"/>
            <a:ext cx="6172200" cy="2703323"/>
          </a:xfrm>
        </p:spPr>
        <p:txBody>
          <a:bodyPr/>
          <a:lstStyle/>
          <a:p>
            <a:pPr marL="0" indent="0">
              <a:buNone/>
            </a:pPr>
            <a:endParaRPr lang="en-US" dirty="0"/>
          </a:p>
          <a:p>
            <a:endParaRPr lang="en-US" dirty="0"/>
          </a:p>
        </p:txBody>
      </p:sp>
      <p:pic>
        <p:nvPicPr>
          <p:cNvPr id="2" name="Picture 1" descr="S285-sas100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2064" y="5553877"/>
            <a:ext cx="3499104" cy="1088961"/>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935" y="4778384"/>
            <a:ext cx="2376370" cy="180276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9251" y="1205145"/>
            <a:ext cx="1876044" cy="2173024"/>
          </a:xfrm>
          <a:prstGeom prst="rect">
            <a:avLst/>
          </a:prstGeom>
        </p:spPr>
      </p:pic>
      <p:pic>
        <p:nvPicPr>
          <p:cNvPr id="4" name="Picture 3"/>
          <p:cNvPicPr>
            <a:picLocks noChangeAspect="1"/>
          </p:cNvPicPr>
          <p:nvPr/>
        </p:nvPicPr>
        <p:blipFill>
          <a:blip r:embed="rId5"/>
          <a:stretch>
            <a:fillRect/>
          </a:stretch>
        </p:blipFill>
        <p:spPr>
          <a:xfrm>
            <a:off x="6524788" y="3099085"/>
            <a:ext cx="2434463" cy="2434463"/>
          </a:xfrm>
          <a:prstGeom prst="rect">
            <a:avLst/>
          </a:prstGeom>
        </p:spPr>
      </p:pic>
      <p:pic>
        <p:nvPicPr>
          <p:cNvPr id="7" name="Picture 6"/>
          <p:cNvPicPr>
            <a:picLocks noChangeAspect="1"/>
          </p:cNvPicPr>
          <p:nvPr/>
        </p:nvPicPr>
        <p:blipFill>
          <a:blip r:embed="rId6"/>
          <a:stretch>
            <a:fillRect/>
          </a:stretch>
        </p:blipFill>
        <p:spPr>
          <a:xfrm>
            <a:off x="2829056" y="3589143"/>
            <a:ext cx="3074669" cy="1635462"/>
          </a:xfrm>
          <a:prstGeom prst="rect">
            <a:avLst/>
          </a:prstGeom>
        </p:spPr>
      </p:pic>
      <p:pic>
        <p:nvPicPr>
          <p:cNvPr id="12" name="Picture 11"/>
          <p:cNvPicPr>
            <a:picLocks noChangeAspect="1"/>
          </p:cNvPicPr>
          <p:nvPr/>
        </p:nvPicPr>
        <p:blipFill>
          <a:blip r:embed="rId7"/>
          <a:stretch>
            <a:fillRect/>
          </a:stretch>
        </p:blipFill>
        <p:spPr>
          <a:xfrm>
            <a:off x="9230686" y="3598610"/>
            <a:ext cx="2462510" cy="1721755"/>
          </a:xfrm>
          <a:prstGeom prst="rect">
            <a:avLst/>
          </a:prstGeom>
        </p:spPr>
      </p:pic>
      <p:pic>
        <p:nvPicPr>
          <p:cNvPr id="14" name="Picture 13"/>
          <p:cNvPicPr>
            <a:picLocks noChangeAspect="1"/>
          </p:cNvPicPr>
          <p:nvPr/>
        </p:nvPicPr>
        <p:blipFill>
          <a:blip r:embed="rId8"/>
          <a:stretch>
            <a:fillRect/>
          </a:stretch>
        </p:blipFill>
        <p:spPr>
          <a:xfrm>
            <a:off x="108913" y="1565064"/>
            <a:ext cx="2598295" cy="2214456"/>
          </a:xfrm>
          <a:prstGeom prst="rect">
            <a:avLst/>
          </a:prstGeom>
        </p:spPr>
      </p:pic>
      <p:pic>
        <p:nvPicPr>
          <p:cNvPr id="15" name="Picture 14"/>
          <p:cNvPicPr>
            <a:picLocks noChangeAspect="1"/>
          </p:cNvPicPr>
          <p:nvPr/>
        </p:nvPicPr>
        <p:blipFill>
          <a:blip r:embed="rId9"/>
          <a:stretch>
            <a:fillRect/>
          </a:stretch>
        </p:blipFill>
        <p:spPr>
          <a:xfrm>
            <a:off x="3772229" y="1403339"/>
            <a:ext cx="3139758" cy="1974830"/>
          </a:xfrm>
          <a:prstGeom prst="rect">
            <a:avLst/>
          </a:prstGeom>
        </p:spPr>
      </p:pic>
      <p:pic>
        <p:nvPicPr>
          <p:cNvPr id="16" name="Picture 15"/>
          <p:cNvPicPr>
            <a:picLocks noChangeAspect="1"/>
          </p:cNvPicPr>
          <p:nvPr/>
        </p:nvPicPr>
        <p:blipFill>
          <a:blip r:embed="rId10"/>
          <a:stretch>
            <a:fillRect/>
          </a:stretch>
        </p:blipFill>
        <p:spPr>
          <a:xfrm>
            <a:off x="3553272" y="5421454"/>
            <a:ext cx="4133342" cy="1396121"/>
          </a:xfrm>
          <a:prstGeom prst="rect">
            <a:avLst/>
          </a:prstGeom>
        </p:spPr>
      </p:pic>
      <p:sp>
        <p:nvSpPr>
          <p:cNvPr id="3" name="Date Placeholder 2">
            <a:extLst>
              <a:ext uri="{FF2B5EF4-FFF2-40B4-BE49-F238E27FC236}">
                <a16:creationId xmlns:a16="http://schemas.microsoft.com/office/drawing/2014/main" id="{62C56AAA-797D-454D-8225-93DBDE597DC0}"/>
              </a:ext>
            </a:extLst>
          </p:cNvPr>
          <p:cNvSpPr>
            <a:spLocks noGrp="1"/>
          </p:cNvSpPr>
          <p:nvPr>
            <p:ph type="dt" sz="half" idx="10"/>
          </p:nvPr>
        </p:nvSpPr>
        <p:spPr/>
        <p:txBody>
          <a:bodyPr/>
          <a:lstStyle/>
          <a:p>
            <a:fld id="{C4AE6B1B-321B-E449-82DF-780526DDD103}" type="datetime1">
              <a:rPr lang="en-US" smtClean="0">
                <a:solidFill>
                  <a:srgbClr val="000000">
                    <a:tint val="75000"/>
                  </a:srgbClr>
                </a:solidFill>
                <a:uFillTx/>
              </a:rPr>
              <a:t>1/21/18</a:t>
            </a:fld>
            <a:endParaRPr lang="en-US">
              <a:solidFill>
                <a:srgbClr val="000000">
                  <a:tint val="75000"/>
                </a:srgbClr>
              </a:solidFill>
              <a:uFillTx/>
            </a:endParaRPr>
          </a:p>
        </p:txBody>
      </p:sp>
      <p:sp>
        <p:nvSpPr>
          <p:cNvPr id="8" name="Footer Placeholder 7">
            <a:extLst>
              <a:ext uri="{FF2B5EF4-FFF2-40B4-BE49-F238E27FC236}">
                <a16:creationId xmlns:a16="http://schemas.microsoft.com/office/drawing/2014/main" id="{70F69AE3-9A46-4E48-B6E6-B031E0F0CC9E}"/>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9" name="Slide Number Placeholder 8">
            <a:extLst>
              <a:ext uri="{FF2B5EF4-FFF2-40B4-BE49-F238E27FC236}">
                <a16:creationId xmlns:a16="http://schemas.microsoft.com/office/drawing/2014/main" id="{108C0298-EDA2-1447-8B08-DE8726C0AFC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13</a:t>
            </a:fld>
            <a:endParaRPr lang="en-US">
              <a:solidFill>
                <a:srgbClr val="000000">
                  <a:tint val="75000"/>
                </a:srgbClr>
              </a:solidFill>
              <a:uFillTx/>
            </a:endParaRPr>
          </a:p>
        </p:txBody>
      </p:sp>
    </p:spTree>
    <p:extLst>
      <p:ext uri="{BB962C8B-B14F-4D97-AF65-F5344CB8AC3E}">
        <p14:creationId xmlns:p14="http://schemas.microsoft.com/office/powerpoint/2010/main" val="302103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1633728"/>
            <a:ext cx="11538947" cy="4216539"/>
          </a:xfrm>
          <a:prstGeom prst="rect">
            <a:avLst/>
          </a:prstGeom>
        </p:spPr>
        <p:txBody>
          <a:bodyPr wrap="square" rtlCol="0">
            <a:spAutoFit/>
          </a:bodyPr>
          <a:lstStyle/>
          <a:p>
            <a:pPr algn="ctr"/>
            <a:r>
              <a:rPr lang="en-US" sz="4400" b="1" dirty="0"/>
              <a:t>The purpose of computing is insight, not numbers.</a:t>
            </a:r>
          </a:p>
          <a:p>
            <a:endParaRPr lang="en-US" sz="3600" dirty="0"/>
          </a:p>
          <a:p>
            <a:endParaRPr lang="en-US" sz="3600" dirty="0"/>
          </a:p>
          <a:p>
            <a:pPr algn="r"/>
            <a:r>
              <a:rPr lang="en-US" sz="3600" dirty="0"/>
              <a:t>R. Hamming</a:t>
            </a:r>
          </a:p>
          <a:p>
            <a:pPr algn="r"/>
            <a:r>
              <a:rPr lang="en-US" sz="3600" i="1" dirty="0"/>
              <a:t>Numerical Methods for Scientists and Engineers</a:t>
            </a:r>
            <a:r>
              <a:rPr lang="en-US" sz="3600" dirty="0"/>
              <a:t> (1962)</a:t>
            </a:r>
          </a:p>
        </p:txBody>
      </p:sp>
      <p:sp>
        <p:nvSpPr>
          <p:cNvPr id="2" name="Date Placeholder 1">
            <a:extLst>
              <a:ext uri="{FF2B5EF4-FFF2-40B4-BE49-F238E27FC236}">
                <a16:creationId xmlns:a16="http://schemas.microsoft.com/office/drawing/2014/main" id="{7136D1B4-0E0B-CA41-99D6-E24B0BF490F3}"/>
              </a:ext>
            </a:extLst>
          </p:cNvPr>
          <p:cNvSpPr>
            <a:spLocks noGrp="1"/>
          </p:cNvSpPr>
          <p:nvPr>
            <p:ph type="dt" sz="half" idx="10"/>
          </p:nvPr>
        </p:nvSpPr>
        <p:spPr/>
        <p:txBody>
          <a:bodyPr/>
          <a:lstStyle/>
          <a:p>
            <a:fld id="{E3EF137D-3599-D24F-84FD-366B018E0EC9}" type="datetime1">
              <a:rPr lang="en-US" smtClean="0">
                <a:solidFill>
                  <a:srgbClr val="000000">
                    <a:tint val="75000"/>
                  </a:srgbClr>
                </a:solidFill>
                <a:uFillTx/>
              </a:rPr>
              <a:t>1/21/18</a:t>
            </a:fld>
            <a:endParaRPr lang="en-US">
              <a:solidFill>
                <a:srgbClr val="000000">
                  <a:tint val="75000"/>
                </a:srgbClr>
              </a:solidFill>
              <a:uFillTx/>
            </a:endParaRPr>
          </a:p>
        </p:txBody>
      </p:sp>
      <p:sp>
        <p:nvSpPr>
          <p:cNvPr id="3" name="Footer Placeholder 2">
            <a:extLst>
              <a:ext uri="{FF2B5EF4-FFF2-40B4-BE49-F238E27FC236}">
                <a16:creationId xmlns:a16="http://schemas.microsoft.com/office/drawing/2014/main" id="{47B4ABA0-E40E-894B-AAA6-6892E499F315}"/>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4" name="Slide Number Placeholder 3">
            <a:extLst>
              <a:ext uri="{FF2B5EF4-FFF2-40B4-BE49-F238E27FC236}">
                <a16:creationId xmlns:a16="http://schemas.microsoft.com/office/drawing/2014/main" id="{639365EF-9067-9C49-A5C6-720B75526807}"/>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14</a:t>
            </a:fld>
            <a:endParaRPr lang="en-US">
              <a:solidFill>
                <a:srgbClr val="000000">
                  <a:tint val="75000"/>
                </a:srgbClr>
              </a:solidFill>
              <a:uFillTx/>
            </a:endParaRPr>
          </a:p>
        </p:txBody>
      </p:sp>
    </p:spTree>
    <p:extLst>
      <p:ext uri="{BB962C8B-B14F-4D97-AF65-F5344CB8AC3E}">
        <p14:creationId xmlns:p14="http://schemas.microsoft.com/office/powerpoint/2010/main" val="174971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0000FF"/>
                </a:solidFill>
                <a:latin typeface="Century Gothic (Headings)"/>
                <a:cs typeface="Century Gothic (Headings)"/>
              </a:rPr>
              <a:t>Lessons Learned</a:t>
            </a:r>
          </a:p>
        </p:txBody>
      </p:sp>
      <p:sp>
        <p:nvSpPr>
          <p:cNvPr id="3" name="Content Placeholder 2"/>
          <p:cNvSpPr>
            <a:spLocks noGrp="1"/>
          </p:cNvSpPr>
          <p:nvPr>
            <p:ph idx="1"/>
          </p:nvPr>
        </p:nvSpPr>
        <p:spPr>
          <a:xfrm>
            <a:off x="609600" y="2034177"/>
            <a:ext cx="10972800" cy="3821432"/>
          </a:xfrm>
        </p:spPr>
        <p:txBody>
          <a:bodyPr>
            <a:noAutofit/>
          </a:bodyPr>
          <a:lstStyle/>
          <a:p>
            <a:pPr marL="0" indent="0" algn="ctr">
              <a:buNone/>
            </a:pPr>
            <a:r>
              <a:rPr lang="en-US" dirty="0"/>
              <a:t>Good Data Analysis</a:t>
            </a:r>
            <a:r>
              <a:rPr lang="en-US" sz="2800" dirty="0">
                <a:latin typeface="Century Gothic (Body)"/>
                <a:cs typeface="Century Gothic (Body)"/>
              </a:rPr>
              <a:t> ≠ </a:t>
            </a:r>
          </a:p>
          <a:p>
            <a:pPr marL="0" indent="0" algn="ctr">
              <a:buNone/>
            </a:pPr>
            <a:r>
              <a:rPr lang="en-US" dirty="0"/>
              <a:t>Simple Application of a Statistics Recipe</a:t>
            </a:r>
            <a:endParaRPr lang="en-US" sz="2800" dirty="0">
              <a:latin typeface="Century Gothic (Body)"/>
              <a:cs typeface="Century Gothic (Body)"/>
            </a:endParaRPr>
          </a:p>
          <a:p>
            <a:pPr marL="0" indent="0" algn="ctr">
              <a:buNone/>
            </a:pPr>
            <a:endParaRPr lang="en-US" sz="2800" dirty="0">
              <a:latin typeface="Century Gothic (Body)"/>
              <a:cs typeface="Century Gothic (Body)"/>
            </a:endParaRPr>
          </a:p>
          <a:p>
            <a:pPr marL="0" indent="0" algn="ctr">
              <a:buNone/>
            </a:pPr>
            <a:r>
              <a:rPr lang="en-US" dirty="0"/>
              <a:t>Good Data Analysis</a:t>
            </a:r>
            <a:r>
              <a:rPr lang="en-US" dirty="0">
                <a:latin typeface="Century Gothic (Body)"/>
                <a:cs typeface="Century Gothic (Body)"/>
              </a:rPr>
              <a:t>  </a:t>
            </a:r>
            <a:r>
              <a:rPr lang="en-US" sz="2800" dirty="0">
                <a:latin typeface="Century Gothic (Body)"/>
                <a:cs typeface="Century Gothic (Body)"/>
              </a:rPr>
              <a:t>≠ </a:t>
            </a:r>
          </a:p>
          <a:p>
            <a:pPr marL="0" indent="0" algn="ctr">
              <a:buNone/>
            </a:pPr>
            <a:r>
              <a:rPr lang="en-US" dirty="0"/>
              <a:t>Simple Application of Statistical Software</a:t>
            </a:r>
            <a:endParaRPr lang="en-US" dirty="0">
              <a:latin typeface="Century Gothic (Body)"/>
              <a:cs typeface="Century Gothic (Body)"/>
            </a:endParaRPr>
          </a:p>
        </p:txBody>
      </p:sp>
      <p:sp>
        <p:nvSpPr>
          <p:cNvPr id="4" name="Date Placeholder 3">
            <a:extLst>
              <a:ext uri="{FF2B5EF4-FFF2-40B4-BE49-F238E27FC236}">
                <a16:creationId xmlns:a16="http://schemas.microsoft.com/office/drawing/2014/main" id="{E556D357-27C0-194A-8831-F57B167568DA}"/>
              </a:ext>
            </a:extLst>
          </p:cNvPr>
          <p:cNvSpPr>
            <a:spLocks noGrp="1"/>
          </p:cNvSpPr>
          <p:nvPr>
            <p:ph type="dt" sz="half" idx="10"/>
          </p:nvPr>
        </p:nvSpPr>
        <p:spPr/>
        <p:txBody>
          <a:bodyPr/>
          <a:lstStyle/>
          <a:p>
            <a:fld id="{C8DB125C-6515-6944-9EAB-95F95C934BFE}"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F25A80DD-3558-B644-925D-24A387E0B683}"/>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853025CA-09B9-F64F-9B6D-B9E873D8E854}"/>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15</a:t>
            </a:fld>
            <a:endParaRPr lang="en-US">
              <a:solidFill>
                <a:srgbClr val="000000">
                  <a:tint val="75000"/>
                </a:srgbClr>
              </a:solidFill>
              <a:uFillTx/>
            </a:endParaRPr>
          </a:p>
        </p:txBody>
      </p:sp>
    </p:spTree>
    <p:extLst>
      <p:ext uri="{BB962C8B-B14F-4D97-AF65-F5344CB8AC3E}">
        <p14:creationId xmlns:p14="http://schemas.microsoft.com/office/powerpoint/2010/main" val="1572296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30804" y="172466"/>
            <a:ext cx="6223000" cy="2197100"/>
          </a:xfrm>
          <a:prstGeom prst="rect">
            <a:avLst/>
          </a:prstGeom>
        </p:spPr>
      </p:pic>
      <p:pic>
        <p:nvPicPr>
          <p:cNvPr id="5" name="Picture 4"/>
          <p:cNvPicPr>
            <a:picLocks noChangeAspect="1"/>
          </p:cNvPicPr>
          <p:nvPr/>
        </p:nvPicPr>
        <p:blipFill>
          <a:blip r:embed="rId4"/>
          <a:stretch>
            <a:fillRect/>
          </a:stretch>
        </p:blipFill>
        <p:spPr>
          <a:xfrm>
            <a:off x="2241296" y="4960511"/>
            <a:ext cx="2036572" cy="1897489"/>
          </a:xfrm>
          <a:prstGeom prst="rect">
            <a:avLst/>
          </a:prstGeom>
        </p:spPr>
      </p:pic>
      <p:pic>
        <p:nvPicPr>
          <p:cNvPr id="6" name="Picture 5"/>
          <p:cNvPicPr>
            <a:picLocks noChangeAspect="1"/>
          </p:cNvPicPr>
          <p:nvPr/>
        </p:nvPicPr>
        <p:blipFill>
          <a:blip r:embed="rId5"/>
          <a:stretch>
            <a:fillRect/>
          </a:stretch>
        </p:blipFill>
        <p:spPr>
          <a:xfrm>
            <a:off x="6314440" y="5048315"/>
            <a:ext cx="4706620" cy="1896550"/>
          </a:xfrm>
          <a:prstGeom prst="rect">
            <a:avLst/>
          </a:prstGeom>
        </p:spPr>
      </p:pic>
      <p:pic>
        <p:nvPicPr>
          <p:cNvPr id="7" name="Picture 6"/>
          <p:cNvPicPr>
            <a:picLocks noChangeAspect="1"/>
          </p:cNvPicPr>
          <p:nvPr/>
        </p:nvPicPr>
        <p:blipFill>
          <a:blip r:embed="rId6"/>
          <a:stretch>
            <a:fillRect/>
          </a:stretch>
        </p:blipFill>
        <p:spPr>
          <a:xfrm>
            <a:off x="4277868" y="2234393"/>
            <a:ext cx="3928872" cy="2813922"/>
          </a:xfrm>
          <a:prstGeom prst="rect">
            <a:avLst/>
          </a:prstGeom>
        </p:spPr>
      </p:pic>
      <p:sp>
        <p:nvSpPr>
          <p:cNvPr id="2" name="Date Placeholder 1">
            <a:extLst>
              <a:ext uri="{FF2B5EF4-FFF2-40B4-BE49-F238E27FC236}">
                <a16:creationId xmlns:a16="http://schemas.microsoft.com/office/drawing/2014/main" id="{7246C38A-971D-404A-8C27-EC90107E712B}"/>
              </a:ext>
            </a:extLst>
          </p:cNvPr>
          <p:cNvSpPr>
            <a:spLocks noGrp="1"/>
          </p:cNvSpPr>
          <p:nvPr>
            <p:ph type="dt" sz="half" idx="10"/>
          </p:nvPr>
        </p:nvSpPr>
        <p:spPr/>
        <p:txBody>
          <a:bodyPr/>
          <a:lstStyle/>
          <a:p>
            <a:fld id="{BE9CCA24-CD25-C849-9B5B-E6C2852E5CBC}" type="datetime1">
              <a:rPr lang="en-US" smtClean="0">
                <a:solidFill>
                  <a:srgbClr val="000000">
                    <a:tint val="75000"/>
                  </a:srgbClr>
                </a:solidFill>
                <a:uFillTx/>
              </a:rPr>
              <a:t>1/21/18</a:t>
            </a:fld>
            <a:endParaRPr lang="en-US">
              <a:solidFill>
                <a:srgbClr val="000000">
                  <a:tint val="75000"/>
                </a:srgbClr>
              </a:solidFill>
              <a:uFillTx/>
            </a:endParaRPr>
          </a:p>
        </p:txBody>
      </p:sp>
      <p:sp>
        <p:nvSpPr>
          <p:cNvPr id="3" name="Footer Placeholder 2">
            <a:extLst>
              <a:ext uri="{FF2B5EF4-FFF2-40B4-BE49-F238E27FC236}">
                <a16:creationId xmlns:a16="http://schemas.microsoft.com/office/drawing/2014/main" id="{5A7F83FB-DAE5-8F42-A9CE-EC6C1908F9C6}"/>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8" name="Slide Number Placeholder 7">
            <a:extLst>
              <a:ext uri="{FF2B5EF4-FFF2-40B4-BE49-F238E27FC236}">
                <a16:creationId xmlns:a16="http://schemas.microsoft.com/office/drawing/2014/main" id="{24C2294E-C7D3-AD46-909D-7C2B7AB7FDA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16</a:t>
            </a:fld>
            <a:endParaRPr lang="en-US">
              <a:solidFill>
                <a:srgbClr val="000000">
                  <a:tint val="75000"/>
                </a:srgbClr>
              </a:solidFill>
              <a:uFillTx/>
            </a:endParaRPr>
          </a:p>
        </p:txBody>
      </p:sp>
    </p:spTree>
    <p:extLst>
      <p:ext uri="{BB962C8B-B14F-4D97-AF65-F5344CB8AC3E}">
        <p14:creationId xmlns:p14="http://schemas.microsoft.com/office/powerpoint/2010/main" val="108210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51285" y="481370"/>
            <a:ext cx="9184672" cy="1325563"/>
          </a:xfrm>
        </p:spPr>
        <p:txBody>
          <a:bodyPr>
            <a:normAutofit fontScale="90000"/>
          </a:bodyPr>
          <a:lstStyle/>
          <a:p>
            <a:r>
              <a:rPr lang="en-US" dirty="0"/>
              <a:t>My focus on developing new ways to teach statistics and data science </a:t>
            </a:r>
            <a:br>
              <a:rPr lang="en-US" dirty="0">
                <a:latin typeface="Century Gothic (Body)"/>
                <a:cs typeface="Century Gothic (Body)"/>
              </a:rPr>
            </a:br>
            <a:endParaRPr lang="en-US" dirty="0">
              <a:uFillTx/>
            </a:endParaRPr>
          </a:p>
        </p:txBody>
      </p:sp>
      <p:pic>
        <p:nvPicPr>
          <p:cNvPr id="8" name="Picture 7" descr="StatLabs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199" y="2987179"/>
            <a:ext cx="1759801" cy="2399177"/>
          </a:xfrm>
          <a:prstGeom prst="rect">
            <a:avLst/>
          </a:prstGeom>
        </p:spPr>
      </p:pic>
      <p:pic>
        <p:nvPicPr>
          <p:cNvPr id="10" name="Picture 9" descr="DataScienceInRCaseStudi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648" y="3283733"/>
            <a:ext cx="1782734" cy="2430512"/>
          </a:xfrm>
          <a:prstGeom prst="rect">
            <a:avLst/>
          </a:prstGeom>
        </p:spPr>
      </p:pic>
      <p:pic>
        <p:nvPicPr>
          <p:cNvPr id="20" name="Picture 19" descr="TeachingStatistics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615" y="2249009"/>
            <a:ext cx="1814196" cy="2430513"/>
          </a:xfrm>
          <a:prstGeom prst="rect">
            <a:avLst/>
          </a:prstGeom>
        </p:spPr>
      </p:pic>
      <p:sp>
        <p:nvSpPr>
          <p:cNvPr id="21" name="TextBox 20"/>
          <p:cNvSpPr txBox="1"/>
          <p:nvPr/>
        </p:nvSpPr>
        <p:spPr>
          <a:xfrm>
            <a:off x="1351285" y="1773547"/>
            <a:ext cx="1956880" cy="369332"/>
          </a:xfrm>
          <a:prstGeom prst="rect">
            <a:avLst/>
          </a:prstGeom>
          <a:noFill/>
        </p:spPr>
        <p:txBody>
          <a:bodyPr wrap="square" rtlCol="0">
            <a:spAutoFit/>
          </a:bodyPr>
          <a:lstStyle/>
          <a:p>
            <a:pPr defTabSz="457200"/>
            <a:r>
              <a:rPr lang="en-US" dirty="0">
                <a:solidFill>
                  <a:prstClr val="black"/>
                </a:solidFill>
              </a:rPr>
              <a:t>Teaching Tips</a:t>
            </a:r>
          </a:p>
        </p:txBody>
      </p:sp>
      <p:sp>
        <p:nvSpPr>
          <p:cNvPr id="22" name="TextBox 21"/>
          <p:cNvSpPr txBox="1"/>
          <p:nvPr/>
        </p:nvSpPr>
        <p:spPr>
          <a:xfrm>
            <a:off x="4437105" y="2063849"/>
            <a:ext cx="2206891" cy="923330"/>
          </a:xfrm>
          <a:prstGeom prst="rect">
            <a:avLst/>
          </a:prstGeom>
          <a:noFill/>
        </p:spPr>
        <p:txBody>
          <a:bodyPr wrap="square" rtlCol="0">
            <a:spAutoFit/>
          </a:bodyPr>
          <a:lstStyle/>
          <a:p>
            <a:pPr defTabSz="457200"/>
            <a:r>
              <a:rPr lang="en-US" dirty="0">
                <a:solidFill>
                  <a:prstClr val="black"/>
                </a:solidFill>
              </a:rPr>
              <a:t>Theoretical Statistics</a:t>
            </a:r>
          </a:p>
          <a:p>
            <a:pPr defTabSz="457200"/>
            <a:r>
              <a:rPr lang="en-US" dirty="0">
                <a:solidFill>
                  <a:prstClr val="black"/>
                </a:solidFill>
              </a:rPr>
              <a:t>Case Studies</a:t>
            </a:r>
          </a:p>
        </p:txBody>
      </p:sp>
      <p:sp>
        <p:nvSpPr>
          <p:cNvPr id="23" name="TextBox 22"/>
          <p:cNvSpPr txBox="1"/>
          <p:nvPr/>
        </p:nvSpPr>
        <p:spPr>
          <a:xfrm>
            <a:off x="8030285" y="2525515"/>
            <a:ext cx="2198100" cy="646331"/>
          </a:xfrm>
          <a:prstGeom prst="rect">
            <a:avLst/>
          </a:prstGeom>
          <a:noFill/>
        </p:spPr>
        <p:txBody>
          <a:bodyPr wrap="square" rtlCol="0">
            <a:spAutoFit/>
          </a:bodyPr>
          <a:lstStyle/>
          <a:p>
            <a:pPr defTabSz="457200"/>
            <a:r>
              <a:rPr lang="en-US" dirty="0">
                <a:solidFill>
                  <a:prstClr val="black"/>
                </a:solidFill>
              </a:rPr>
              <a:t>Data Science</a:t>
            </a:r>
          </a:p>
          <a:p>
            <a:pPr defTabSz="457200"/>
            <a:r>
              <a:rPr lang="en-US" dirty="0">
                <a:solidFill>
                  <a:prstClr val="black"/>
                </a:solidFill>
              </a:rPr>
              <a:t>Case Studies</a:t>
            </a:r>
          </a:p>
        </p:txBody>
      </p:sp>
      <p:sp>
        <p:nvSpPr>
          <p:cNvPr id="2" name="Date Placeholder 1">
            <a:extLst>
              <a:ext uri="{FF2B5EF4-FFF2-40B4-BE49-F238E27FC236}">
                <a16:creationId xmlns:a16="http://schemas.microsoft.com/office/drawing/2014/main" id="{F6C44DA7-BE7E-1941-8A6E-27A276F2D9EE}"/>
              </a:ext>
            </a:extLst>
          </p:cNvPr>
          <p:cNvSpPr>
            <a:spLocks noGrp="1"/>
          </p:cNvSpPr>
          <p:nvPr>
            <p:ph type="dt" sz="half" idx="10"/>
          </p:nvPr>
        </p:nvSpPr>
        <p:spPr/>
        <p:txBody>
          <a:bodyPr/>
          <a:lstStyle/>
          <a:p>
            <a:fld id="{B2AC7490-5291-DD40-BACD-D1B96EA81D4D}"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B1EB64AE-F9C9-194B-8E5A-0EB024FC9B09}"/>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5" name="Slide Number Placeholder 4">
            <a:extLst>
              <a:ext uri="{FF2B5EF4-FFF2-40B4-BE49-F238E27FC236}">
                <a16:creationId xmlns:a16="http://schemas.microsoft.com/office/drawing/2014/main" id="{90984D90-1B0F-C048-B914-11ACDF49C79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17</a:t>
            </a:fld>
            <a:endParaRPr lang="en-US">
              <a:solidFill>
                <a:srgbClr val="000000">
                  <a:tint val="75000"/>
                </a:srgbClr>
              </a:solidFill>
              <a:uFillTx/>
            </a:endParaRPr>
          </a:p>
        </p:txBody>
      </p:sp>
    </p:spTree>
    <p:extLst>
      <p:ext uri="{BB962C8B-B14F-4D97-AF65-F5344CB8AC3E}">
        <p14:creationId xmlns:p14="http://schemas.microsoft.com/office/powerpoint/2010/main" val="281572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rvardTitle.tiff"/>
          <p:cNvPicPr>
            <a:picLocks noGrp="1" noChangeAspect="1"/>
          </p:cNvPicPr>
          <p:nvPr>
            <p:ph idx="1"/>
          </p:nvPr>
        </p:nvPicPr>
        <p:blipFill>
          <a:blip r:embed="rId3">
            <a:extLst>
              <a:ext uri="{28A0092B-C50C-407E-A947-70E740481C1C}">
                <a14:useLocalDpi xmlns:a14="http://schemas.microsoft.com/office/drawing/2010/main" val="0"/>
              </a:ext>
            </a:extLst>
          </a:blip>
          <a:srcRect l="-3819" r="-3819"/>
          <a:stretch>
            <a:fillRect/>
          </a:stretch>
        </p:blipFill>
        <p:spPr>
          <a:xfrm>
            <a:off x="838200" y="653143"/>
            <a:ext cx="10515600" cy="5817809"/>
          </a:xfrm>
        </p:spPr>
      </p:pic>
      <p:sp>
        <p:nvSpPr>
          <p:cNvPr id="5" name="TextBox 4"/>
          <p:cNvSpPr txBox="1"/>
          <p:nvPr/>
        </p:nvSpPr>
        <p:spPr>
          <a:xfrm>
            <a:off x="278190" y="374952"/>
            <a:ext cx="2927048" cy="1938992"/>
          </a:xfrm>
          <a:prstGeom prst="rect">
            <a:avLst/>
          </a:prstGeom>
        </p:spPr>
        <p:txBody>
          <a:bodyPr wrap="square" rtlCol="0">
            <a:spAutoFit/>
          </a:bodyPr>
          <a:lstStyle/>
          <a:p>
            <a:r>
              <a:rPr lang="en-US" sz="2400" dirty="0"/>
              <a:t>To Answer this question we need an estimate of fertility rates of Harvard mothers</a:t>
            </a:r>
          </a:p>
        </p:txBody>
      </p:sp>
      <p:sp>
        <p:nvSpPr>
          <p:cNvPr id="2" name="Date Placeholder 1">
            <a:extLst>
              <a:ext uri="{FF2B5EF4-FFF2-40B4-BE49-F238E27FC236}">
                <a16:creationId xmlns:a16="http://schemas.microsoft.com/office/drawing/2014/main" id="{FAB8CE2F-8DC7-DE43-9ABA-22418E219C2D}"/>
              </a:ext>
            </a:extLst>
          </p:cNvPr>
          <p:cNvSpPr>
            <a:spLocks noGrp="1"/>
          </p:cNvSpPr>
          <p:nvPr>
            <p:ph type="dt" sz="half" idx="10"/>
          </p:nvPr>
        </p:nvSpPr>
        <p:spPr/>
        <p:txBody>
          <a:bodyPr/>
          <a:lstStyle/>
          <a:p>
            <a:fld id="{F12F5926-C2A4-BC4A-AED8-F1432A3F0AE8}" type="datetime1">
              <a:rPr lang="en-US" smtClean="0">
                <a:solidFill>
                  <a:srgbClr val="000000">
                    <a:tint val="75000"/>
                  </a:srgbClr>
                </a:solidFill>
                <a:uFillTx/>
              </a:rPr>
              <a:t>1/21/18</a:t>
            </a:fld>
            <a:endParaRPr lang="en-US">
              <a:solidFill>
                <a:srgbClr val="000000">
                  <a:tint val="75000"/>
                </a:srgbClr>
              </a:solidFill>
              <a:uFillTx/>
            </a:endParaRPr>
          </a:p>
        </p:txBody>
      </p:sp>
      <p:sp>
        <p:nvSpPr>
          <p:cNvPr id="3" name="Footer Placeholder 2">
            <a:extLst>
              <a:ext uri="{FF2B5EF4-FFF2-40B4-BE49-F238E27FC236}">
                <a16:creationId xmlns:a16="http://schemas.microsoft.com/office/drawing/2014/main" id="{E36FADC4-0772-9D40-80D5-58DC606BF872}"/>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AA64BCBF-FCBE-894C-BE53-425F9B72375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18</a:t>
            </a:fld>
            <a:endParaRPr lang="en-US">
              <a:solidFill>
                <a:srgbClr val="000000">
                  <a:tint val="75000"/>
                </a:srgbClr>
              </a:solidFill>
              <a:uFillTx/>
            </a:endParaRPr>
          </a:p>
        </p:txBody>
      </p:sp>
    </p:spTree>
    <p:extLst>
      <p:ext uri="{BB962C8B-B14F-4D97-AF65-F5344CB8AC3E}">
        <p14:creationId xmlns:p14="http://schemas.microsoft.com/office/powerpoint/2010/main" val="391792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03" y="3136108"/>
            <a:ext cx="10515600" cy="2852737"/>
          </a:xfrm>
        </p:spPr>
        <p:txBody>
          <a:bodyPr>
            <a:normAutofit fontScale="90000"/>
          </a:bodyPr>
          <a:lstStyle/>
          <a:p>
            <a:r>
              <a:rPr lang="en-US" dirty="0">
                <a:uFillTx/>
              </a:rPr>
              <a:t>DETOUR:</a:t>
            </a:r>
            <a:br>
              <a:rPr lang="en-US" dirty="0">
                <a:uFillTx/>
              </a:rPr>
            </a:br>
            <a:r>
              <a:rPr lang="en-US" dirty="0">
                <a:uFillTx/>
              </a:rPr>
              <a:t>1. </a:t>
            </a:r>
            <a:r>
              <a:rPr lang="en-US" dirty="0"/>
              <a:t>What is a simple random sample?</a:t>
            </a:r>
            <a:br>
              <a:rPr lang="en-US" dirty="0"/>
            </a:br>
            <a:r>
              <a:rPr lang="en-US" dirty="0"/>
              <a:t>2. Why is it so desirable?</a:t>
            </a:r>
            <a:br>
              <a:rPr lang="en-US" dirty="0"/>
            </a:br>
            <a:r>
              <a:rPr lang="en-US" dirty="0"/>
              <a:t>3. Can we make up for not having a SRS with big data? </a:t>
            </a:r>
            <a:br>
              <a:rPr lang="en-US" dirty="0"/>
            </a:br>
            <a:endParaRPr lang="en-US" i="1" dirty="0">
              <a:uFillTx/>
            </a:endParaRPr>
          </a:p>
        </p:txBody>
      </p:sp>
      <p:sp>
        <p:nvSpPr>
          <p:cNvPr id="3" name="Date Placeholder 2">
            <a:extLst>
              <a:ext uri="{FF2B5EF4-FFF2-40B4-BE49-F238E27FC236}">
                <a16:creationId xmlns:a16="http://schemas.microsoft.com/office/drawing/2014/main" id="{85AEEAE6-1B94-2A4C-BF53-51BC2E328887}"/>
              </a:ext>
            </a:extLst>
          </p:cNvPr>
          <p:cNvSpPr>
            <a:spLocks noGrp="1"/>
          </p:cNvSpPr>
          <p:nvPr>
            <p:ph type="dt" sz="half" idx="10"/>
          </p:nvPr>
        </p:nvSpPr>
        <p:spPr/>
        <p:txBody>
          <a:bodyPr/>
          <a:lstStyle/>
          <a:p>
            <a:fld id="{3C00D293-9B82-5E45-BC52-C47CCC4D915B}" type="datetime1">
              <a:rPr lang="en-US" smtClean="0">
                <a:uFillTx/>
              </a:rPr>
              <a:t>1/21/18</a:t>
            </a:fld>
            <a:endParaRPr lang="en-US">
              <a:uFillTx/>
            </a:endParaRPr>
          </a:p>
        </p:txBody>
      </p:sp>
      <p:sp>
        <p:nvSpPr>
          <p:cNvPr id="4" name="Footer Placeholder 3">
            <a:extLst>
              <a:ext uri="{FF2B5EF4-FFF2-40B4-BE49-F238E27FC236}">
                <a16:creationId xmlns:a16="http://schemas.microsoft.com/office/drawing/2014/main" id="{4927EB57-A8E9-7247-9478-8217BE20050F}"/>
              </a:ext>
            </a:extLst>
          </p:cNvPr>
          <p:cNvSpPr>
            <a:spLocks noGrp="1"/>
          </p:cNvSpPr>
          <p:nvPr>
            <p:ph type="ftr" sz="quarter" idx="11"/>
          </p:nvPr>
        </p:nvSpPr>
        <p:spPr/>
        <p:txBody>
          <a:bodyPr/>
          <a:lstStyle/>
          <a:p>
            <a:r>
              <a:rPr lang="en-US">
                <a:uFillTx/>
              </a:rPr>
              <a:t>Data 100 - Lecture 2</a:t>
            </a:r>
          </a:p>
        </p:txBody>
      </p:sp>
      <p:sp>
        <p:nvSpPr>
          <p:cNvPr id="5" name="Slide Number Placeholder 4">
            <a:extLst>
              <a:ext uri="{FF2B5EF4-FFF2-40B4-BE49-F238E27FC236}">
                <a16:creationId xmlns:a16="http://schemas.microsoft.com/office/drawing/2014/main" id="{4F1D9A8A-3E6E-5149-ACDF-D44A7B16237D}"/>
              </a:ext>
            </a:extLst>
          </p:cNvPr>
          <p:cNvSpPr>
            <a:spLocks noGrp="1"/>
          </p:cNvSpPr>
          <p:nvPr>
            <p:ph type="sldNum" sz="quarter" idx="12"/>
          </p:nvPr>
        </p:nvSpPr>
        <p:spPr/>
        <p:txBody>
          <a:bodyPr/>
          <a:lstStyle/>
          <a:p>
            <a:fld id="{DC2A921A-EC74-6F4D-8465-D463C43FF014}" type="slidenum">
              <a:rPr lang="en-US" smtClean="0">
                <a:uFillTx/>
              </a:rPr>
              <a:pPr/>
              <a:t>19</a:t>
            </a:fld>
            <a:endParaRPr lang="en-US">
              <a:uFillTx/>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 for Today</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Midterm is scheduled for </a:t>
            </a:r>
            <a:r>
              <a:rPr lang="en-US" b="1" dirty="0"/>
              <a:t>March 8 during class</a:t>
            </a:r>
          </a:p>
          <a:p>
            <a:r>
              <a:rPr lang="en-US" dirty="0"/>
              <a:t>We will try using Google forms today, but may need to resort to clickers/cell phone</a:t>
            </a:r>
          </a:p>
          <a:p>
            <a:r>
              <a:rPr lang="en-US" dirty="0"/>
              <a:t>Slides and notes from lecture available online at </a:t>
            </a:r>
            <a:r>
              <a:rPr lang="en-US" dirty="0">
                <a:hlinkClick r:id="rId2"/>
              </a:rPr>
              <a:t>http://ds100.org/sp18 </a:t>
            </a:r>
            <a:endParaRPr lang="en-US" dirty="0"/>
          </a:p>
          <a:p>
            <a:r>
              <a:rPr lang="en-US" dirty="0"/>
              <a:t>HW 1 will be released next Tuesday (Jan 23).</a:t>
            </a:r>
            <a:endParaRPr lang="en-US" b="1" dirty="0"/>
          </a:p>
        </p:txBody>
      </p:sp>
      <p:sp>
        <p:nvSpPr>
          <p:cNvPr id="4" name="Date Placeholder 3">
            <a:extLst>
              <a:ext uri="{FF2B5EF4-FFF2-40B4-BE49-F238E27FC236}">
                <a16:creationId xmlns:a16="http://schemas.microsoft.com/office/drawing/2014/main" id="{E88AE950-F0C4-3D4B-A15B-3B10AA0BC8FB}"/>
              </a:ext>
            </a:extLst>
          </p:cNvPr>
          <p:cNvSpPr>
            <a:spLocks noGrp="1"/>
          </p:cNvSpPr>
          <p:nvPr>
            <p:ph type="dt" sz="half" idx="10"/>
          </p:nvPr>
        </p:nvSpPr>
        <p:spPr/>
        <p:txBody>
          <a:bodyPr/>
          <a:lstStyle/>
          <a:p>
            <a:fld id="{B51DE5E8-472B-1E40-BCD1-820CBBA96D28}"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E116414D-FA52-384F-9580-DF13875C16DF}"/>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A5AABEA9-3708-F844-BE4C-C2EBB75856B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a:t>
            </a:fld>
            <a:endParaRPr lang="en-US">
              <a:solidFill>
                <a:srgbClr val="000000">
                  <a:tint val="75000"/>
                </a:srgbClr>
              </a:solidFill>
              <a:uFillTx/>
            </a:endParaRPr>
          </a:p>
        </p:txBody>
      </p:sp>
    </p:spTree>
    <p:extLst>
      <p:ext uri="{BB962C8B-B14F-4D97-AF65-F5344CB8AC3E}">
        <p14:creationId xmlns:p14="http://schemas.microsoft.com/office/powerpoint/2010/main" val="1291069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0699" y="2663688"/>
            <a:ext cx="10916201" cy="3210756"/>
          </a:xfrm>
        </p:spPr>
        <p:txBody>
          <a:bodyPr>
            <a:normAutofit fontScale="90000"/>
          </a:bodyPr>
          <a:lstStyle/>
          <a:p>
            <a:r>
              <a:rPr lang="en-US" sz="10700" dirty="0">
                <a:uFillTx/>
              </a:rPr>
              <a:t>What is a Simple Random Sample?</a:t>
            </a:r>
            <a:endParaRPr lang="en-US" dirty="0">
              <a:uFillTx/>
            </a:endParaRPr>
          </a:p>
        </p:txBody>
      </p:sp>
      <p:sp>
        <p:nvSpPr>
          <p:cNvPr id="2" name="Date Placeholder 1">
            <a:extLst>
              <a:ext uri="{FF2B5EF4-FFF2-40B4-BE49-F238E27FC236}">
                <a16:creationId xmlns:a16="http://schemas.microsoft.com/office/drawing/2014/main" id="{C13A08A7-D693-2C47-8350-4D7511E8E158}"/>
              </a:ext>
            </a:extLst>
          </p:cNvPr>
          <p:cNvSpPr>
            <a:spLocks noGrp="1"/>
          </p:cNvSpPr>
          <p:nvPr>
            <p:ph type="dt" sz="half" idx="10"/>
          </p:nvPr>
        </p:nvSpPr>
        <p:spPr/>
        <p:txBody>
          <a:bodyPr/>
          <a:lstStyle/>
          <a:p>
            <a:fld id="{A82B9BF7-8074-4048-9E7B-57465C941F25}"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6646195F-4058-BF4E-8802-AA5A49E4C419}"/>
              </a:ext>
            </a:extLst>
          </p:cNvPr>
          <p:cNvSpPr>
            <a:spLocks noGrp="1"/>
          </p:cNvSpPr>
          <p:nvPr>
            <p:ph type="ftr" sz="quarter" idx="11"/>
          </p:nvPr>
        </p:nvSpPr>
        <p:spPr/>
        <p:txBody>
          <a:bodyPr/>
          <a:lstStyle/>
          <a:p>
            <a:r>
              <a:rPr lang="en-US">
                <a:uFillTx/>
              </a:rPr>
              <a:t>Data 100 - Lecture 2</a:t>
            </a:r>
          </a:p>
        </p:txBody>
      </p:sp>
      <p:sp>
        <p:nvSpPr>
          <p:cNvPr id="4" name="Slide Number Placeholder 3">
            <a:extLst>
              <a:ext uri="{FF2B5EF4-FFF2-40B4-BE49-F238E27FC236}">
                <a16:creationId xmlns:a16="http://schemas.microsoft.com/office/drawing/2014/main" id="{1AFF5A99-C100-0744-B831-ACFD1F32FC80}"/>
              </a:ext>
            </a:extLst>
          </p:cNvPr>
          <p:cNvSpPr>
            <a:spLocks noGrp="1"/>
          </p:cNvSpPr>
          <p:nvPr>
            <p:ph type="sldNum" sz="quarter" idx="12"/>
          </p:nvPr>
        </p:nvSpPr>
        <p:spPr/>
        <p:txBody>
          <a:bodyPr/>
          <a:lstStyle/>
          <a:p>
            <a:fld id="{DC2A921A-EC74-6F4D-8465-D463C43FF014}" type="slidenum">
              <a:rPr lang="en-US" smtClean="0">
                <a:uFillTx/>
              </a:rPr>
              <a:pPr/>
              <a:t>20</a:t>
            </a:fld>
            <a:endParaRPr lang="en-US">
              <a:uFillTx/>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4849" y="796241"/>
            <a:ext cx="10515600" cy="1954189"/>
          </a:xfrm>
        </p:spPr>
        <p:txBody>
          <a:bodyPr/>
          <a:lstStyle/>
          <a:p>
            <a:r>
              <a:rPr lang="en-US" dirty="0">
                <a:uFillTx/>
              </a:rPr>
              <a:t>What is a simple random sample?</a:t>
            </a:r>
          </a:p>
        </p:txBody>
      </p:sp>
      <p:sp>
        <p:nvSpPr>
          <p:cNvPr id="4" name="TextBox 3"/>
          <p:cNvSpPr txBox="1">
            <a:spLocks/>
          </p:cNvSpPr>
          <p:nvPr/>
        </p:nvSpPr>
        <p:spPr>
          <a:xfrm>
            <a:off x="1185115" y="3638138"/>
            <a:ext cx="10075334" cy="1754327"/>
          </a:xfrm>
          <a:prstGeom prst="rect">
            <a:avLst/>
          </a:prstGeom>
          <a:noFill/>
        </p:spPr>
        <p:txBody>
          <a:bodyPr wrap="square" rtlCol="0">
            <a:spAutoFit/>
          </a:bodyPr>
          <a:lstStyle/>
          <a:p>
            <a:pPr marL="571500" indent="-571500">
              <a:buFont typeface="Wingdings" charset="2"/>
              <a:buChar char="Ø"/>
            </a:pPr>
            <a:r>
              <a:rPr lang="en-US" sz="3600" dirty="0">
                <a:solidFill>
                  <a:schemeClr val="bg1"/>
                </a:solidFill>
                <a:uFillTx/>
              </a:rPr>
              <a:t>A sample where every person </a:t>
            </a:r>
            <a:r>
              <a:rPr lang="en-US" sz="3600" dirty="0">
                <a:solidFill>
                  <a:schemeClr val="bg1"/>
                </a:solidFill>
              </a:rPr>
              <a:t>is equally likely to be chosen?</a:t>
            </a:r>
            <a:r>
              <a:rPr lang="en-US" sz="3600" dirty="0">
                <a:solidFill>
                  <a:schemeClr val="bg1"/>
                </a:solidFill>
                <a:uFillTx/>
              </a:rPr>
              <a:t> </a:t>
            </a:r>
          </a:p>
          <a:p>
            <a:pPr marL="571500" indent="-571500">
              <a:buFont typeface="Wingdings" charset="2"/>
              <a:buChar char="Ø"/>
            </a:pPr>
            <a:r>
              <a:rPr lang="en-US" sz="3600" dirty="0">
                <a:solidFill>
                  <a:schemeClr val="bg1"/>
                </a:solidFill>
              </a:rPr>
              <a:t>Does this uniquely define the SRS?</a:t>
            </a:r>
            <a:endParaRPr lang="en-US" sz="3600" dirty="0">
              <a:solidFill>
                <a:schemeClr val="bg1"/>
              </a:solidFill>
              <a:uFillTx/>
            </a:endParaRPr>
          </a:p>
        </p:txBody>
      </p:sp>
      <p:pic>
        <p:nvPicPr>
          <p:cNvPr id="3" name="Picture 2"/>
          <p:cNvPicPr>
            <a:picLocks noChangeAspect="1"/>
          </p:cNvPicPr>
          <p:nvPr/>
        </p:nvPicPr>
        <p:blipFill>
          <a:blip r:embed="rId2"/>
          <a:stretch>
            <a:fillRect/>
          </a:stretch>
        </p:blipFill>
        <p:spPr>
          <a:xfrm rot="20460971">
            <a:off x="1277933" y="312817"/>
            <a:ext cx="9007196" cy="5995415"/>
          </a:xfrm>
          <a:prstGeom prst="rect">
            <a:avLst/>
          </a:prstGeom>
        </p:spPr>
      </p:pic>
      <p:sp>
        <p:nvSpPr>
          <p:cNvPr id="2" name="Date Placeholder 1">
            <a:extLst>
              <a:ext uri="{FF2B5EF4-FFF2-40B4-BE49-F238E27FC236}">
                <a16:creationId xmlns:a16="http://schemas.microsoft.com/office/drawing/2014/main" id="{84B9426C-3E0A-3744-B4FA-E2D0EED59FE4}"/>
              </a:ext>
            </a:extLst>
          </p:cNvPr>
          <p:cNvSpPr>
            <a:spLocks noGrp="1"/>
          </p:cNvSpPr>
          <p:nvPr>
            <p:ph type="dt" sz="half" idx="10"/>
          </p:nvPr>
        </p:nvSpPr>
        <p:spPr/>
        <p:txBody>
          <a:bodyPr/>
          <a:lstStyle/>
          <a:p>
            <a:fld id="{3727FFDB-4A13-794D-A924-F344159F9736}" type="datetime1">
              <a:rPr lang="en-US" smtClean="0">
                <a:uFillTx/>
              </a:rPr>
              <a:t>1/21/18</a:t>
            </a:fld>
            <a:endParaRPr lang="en-US">
              <a:uFillTx/>
            </a:endParaRPr>
          </a:p>
        </p:txBody>
      </p:sp>
      <p:sp>
        <p:nvSpPr>
          <p:cNvPr id="5" name="Footer Placeholder 4">
            <a:extLst>
              <a:ext uri="{FF2B5EF4-FFF2-40B4-BE49-F238E27FC236}">
                <a16:creationId xmlns:a16="http://schemas.microsoft.com/office/drawing/2014/main" id="{5C91C9A5-76AD-4445-8419-A62719FAAF0C}"/>
              </a:ext>
            </a:extLst>
          </p:cNvPr>
          <p:cNvSpPr>
            <a:spLocks noGrp="1"/>
          </p:cNvSpPr>
          <p:nvPr>
            <p:ph type="ftr" sz="quarter" idx="11"/>
          </p:nvPr>
        </p:nvSpPr>
        <p:spPr/>
        <p:txBody>
          <a:bodyPr/>
          <a:lstStyle/>
          <a:p>
            <a:r>
              <a:rPr lang="en-US">
                <a:uFillTx/>
              </a:rPr>
              <a:t>Data 100 - Lecture 2</a:t>
            </a:r>
          </a:p>
        </p:txBody>
      </p:sp>
      <p:sp>
        <p:nvSpPr>
          <p:cNvPr id="7" name="Slide Number Placeholder 6">
            <a:extLst>
              <a:ext uri="{FF2B5EF4-FFF2-40B4-BE49-F238E27FC236}">
                <a16:creationId xmlns:a16="http://schemas.microsoft.com/office/drawing/2014/main" id="{D869A6E8-30AF-9640-B77E-571CF74D0E9B}"/>
              </a:ext>
            </a:extLst>
          </p:cNvPr>
          <p:cNvSpPr>
            <a:spLocks noGrp="1"/>
          </p:cNvSpPr>
          <p:nvPr>
            <p:ph type="sldNum" sz="quarter" idx="12"/>
          </p:nvPr>
        </p:nvSpPr>
        <p:spPr/>
        <p:txBody>
          <a:bodyPr/>
          <a:lstStyle/>
          <a:p>
            <a:fld id="{DC2A921A-EC74-6F4D-8465-D463C43FF014}" type="slidenum">
              <a:rPr lang="en-US" smtClean="0">
                <a:uFillTx/>
              </a:rPr>
              <a:pPr/>
              <a:t>21</a:t>
            </a:fld>
            <a:endParaRPr lang="en-US">
              <a:uFillTx/>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744849" y="796241"/>
            <a:ext cx="10515600" cy="1954189"/>
          </a:xfrm>
        </p:spPr>
        <p:txBody>
          <a:bodyPr/>
          <a:lstStyle/>
          <a:p>
            <a:r>
              <a:rPr lang="en-US" dirty="0">
                <a:uFillTx/>
              </a:rPr>
              <a:t>What is a simple random sample?</a:t>
            </a:r>
          </a:p>
        </p:txBody>
      </p:sp>
      <p:sp>
        <p:nvSpPr>
          <p:cNvPr id="4" name="TextBox 3"/>
          <p:cNvSpPr txBox="1">
            <a:spLocks/>
          </p:cNvSpPr>
          <p:nvPr/>
        </p:nvSpPr>
        <p:spPr>
          <a:xfrm>
            <a:off x="1185115" y="3638138"/>
            <a:ext cx="10075334" cy="1754327"/>
          </a:xfrm>
          <a:prstGeom prst="rect">
            <a:avLst/>
          </a:prstGeom>
          <a:noFill/>
        </p:spPr>
        <p:txBody>
          <a:bodyPr wrap="square" rtlCol="0">
            <a:spAutoFit/>
          </a:bodyPr>
          <a:lstStyle/>
          <a:p>
            <a:pPr marL="571500" indent="-571500">
              <a:buFont typeface="Wingdings" charset="2"/>
              <a:buChar char="Ø"/>
            </a:pPr>
            <a:r>
              <a:rPr lang="en-US" sz="3600" dirty="0">
                <a:solidFill>
                  <a:schemeClr val="bg1"/>
                </a:solidFill>
                <a:uFillTx/>
              </a:rPr>
              <a:t>A sample where every person </a:t>
            </a:r>
            <a:r>
              <a:rPr lang="en-US" sz="3600" dirty="0">
                <a:solidFill>
                  <a:schemeClr val="bg1"/>
                </a:solidFill>
              </a:rPr>
              <a:t>is equally likely to be chosen?</a:t>
            </a:r>
            <a:r>
              <a:rPr lang="en-US" sz="3600" dirty="0">
                <a:solidFill>
                  <a:schemeClr val="bg1"/>
                </a:solidFill>
                <a:uFillTx/>
              </a:rPr>
              <a:t> </a:t>
            </a:r>
          </a:p>
          <a:p>
            <a:pPr marL="571500" indent="-571500">
              <a:buFont typeface="Wingdings" charset="2"/>
              <a:buChar char="Ø"/>
            </a:pPr>
            <a:r>
              <a:rPr lang="en-US" sz="3600" dirty="0">
                <a:solidFill>
                  <a:schemeClr val="bg1"/>
                </a:solidFill>
              </a:rPr>
              <a:t>Does this uniquely define the SRS?</a:t>
            </a:r>
            <a:endParaRPr lang="en-US" sz="3600" dirty="0">
              <a:solidFill>
                <a:schemeClr val="bg1"/>
              </a:solidFill>
              <a:uFillTx/>
            </a:endParaRPr>
          </a:p>
        </p:txBody>
      </p:sp>
      <p:pic>
        <p:nvPicPr>
          <p:cNvPr id="2" name="Picture 1" descr="blackboard-sla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95097">
            <a:off x="1185115" y="281968"/>
            <a:ext cx="9175032" cy="6092221"/>
          </a:xfrm>
          <a:prstGeom prst="rect">
            <a:avLst/>
          </a:prstGeom>
        </p:spPr>
      </p:pic>
      <p:sp>
        <p:nvSpPr>
          <p:cNvPr id="3" name="Date Placeholder 2">
            <a:extLst>
              <a:ext uri="{FF2B5EF4-FFF2-40B4-BE49-F238E27FC236}">
                <a16:creationId xmlns:a16="http://schemas.microsoft.com/office/drawing/2014/main" id="{B5FC02E2-6493-8040-9DEB-E2946CD4229C}"/>
              </a:ext>
            </a:extLst>
          </p:cNvPr>
          <p:cNvSpPr>
            <a:spLocks noGrp="1"/>
          </p:cNvSpPr>
          <p:nvPr>
            <p:ph type="dt" sz="half" idx="10"/>
          </p:nvPr>
        </p:nvSpPr>
        <p:spPr/>
        <p:txBody>
          <a:bodyPr/>
          <a:lstStyle/>
          <a:p>
            <a:fld id="{C010DFB5-637D-8749-B96F-80DC998CA065}" type="datetime1">
              <a:rPr lang="en-US" smtClean="0">
                <a:uFillTx/>
              </a:rPr>
              <a:t>1/21/18</a:t>
            </a:fld>
            <a:endParaRPr lang="en-US">
              <a:uFillTx/>
            </a:endParaRPr>
          </a:p>
        </p:txBody>
      </p:sp>
      <p:sp>
        <p:nvSpPr>
          <p:cNvPr id="5" name="Footer Placeholder 4">
            <a:extLst>
              <a:ext uri="{FF2B5EF4-FFF2-40B4-BE49-F238E27FC236}">
                <a16:creationId xmlns:a16="http://schemas.microsoft.com/office/drawing/2014/main" id="{B205BF39-CC72-5B48-8694-DFE8F5E86633}"/>
              </a:ext>
            </a:extLst>
          </p:cNvPr>
          <p:cNvSpPr>
            <a:spLocks noGrp="1"/>
          </p:cNvSpPr>
          <p:nvPr>
            <p:ph type="ftr" sz="quarter" idx="11"/>
          </p:nvPr>
        </p:nvSpPr>
        <p:spPr/>
        <p:txBody>
          <a:bodyPr/>
          <a:lstStyle/>
          <a:p>
            <a:r>
              <a:rPr lang="en-US">
                <a:uFillTx/>
              </a:rPr>
              <a:t>Data 100 - Lecture 2</a:t>
            </a:r>
          </a:p>
        </p:txBody>
      </p:sp>
      <p:sp>
        <p:nvSpPr>
          <p:cNvPr id="7" name="Slide Number Placeholder 6">
            <a:extLst>
              <a:ext uri="{FF2B5EF4-FFF2-40B4-BE49-F238E27FC236}">
                <a16:creationId xmlns:a16="http://schemas.microsoft.com/office/drawing/2014/main" id="{0EF2A268-2109-5045-AAB8-2D1A005919B0}"/>
              </a:ext>
            </a:extLst>
          </p:cNvPr>
          <p:cNvSpPr>
            <a:spLocks noGrp="1"/>
          </p:cNvSpPr>
          <p:nvPr>
            <p:ph type="sldNum" sz="quarter" idx="12"/>
          </p:nvPr>
        </p:nvSpPr>
        <p:spPr/>
        <p:txBody>
          <a:bodyPr/>
          <a:lstStyle/>
          <a:p>
            <a:fld id="{DC2A921A-EC74-6F4D-8465-D463C43FF014}" type="slidenum">
              <a:rPr lang="en-US" smtClean="0">
                <a:uFillTx/>
              </a:rPr>
              <a:pPr/>
              <a:t>22</a:t>
            </a:fld>
            <a:endParaRPr lang="en-US">
              <a:uFillTx/>
            </a:endParaRPr>
          </a:p>
        </p:txBody>
      </p:sp>
    </p:spTree>
    <p:extLst>
      <p:ext uri="{BB962C8B-B14F-4D97-AF65-F5344CB8AC3E}">
        <p14:creationId xmlns:p14="http://schemas.microsoft.com/office/powerpoint/2010/main" val="53187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 Random Sample</a:t>
            </a:r>
          </a:p>
        </p:txBody>
      </p:sp>
      <p:sp>
        <p:nvSpPr>
          <p:cNvPr id="3" name="Content Placeholder 2"/>
          <p:cNvSpPr>
            <a:spLocks noGrp="1"/>
          </p:cNvSpPr>
          <p:nvPr>
            <p:ph idx="1"/>
          </p:nvPr>
        </p:nvSpPr>
        <p:spPr>
          <a:xfrm>
            <a:off x="838200" y="1646238"/>
            <a:ext cx="10515600" cy="4593463"/>
          </a:xfrm>
        </p:spPr>
        <p:txBody>
          <a:bodyPr>
            <a:normAutofit/>
          </a:bodyPr>
          <a:lstStyle/>
          <a:p>
            <a:r>
              <a:rPr lang="en-US" i="1" dirty="0"/>
              <a:t>Suppose we have a population with N subjects</a:t>
            </a:r>
          </a:p>
          <a:p>
            <a:r>
              <a:rPr lang="en-US" i="1" dirty="0"/>
              <a:t>We want to sample </a:t>
            </a:r>
            <a:r>
              <a:rPr lang="en-US" b="1" i="1" dirty="0"/>
              <a:t>n</a:t>
            </a:r>
            <a:r>
              <a:rPr lang="en-US" i="1" dirty="0"/>
              <a:t> of them </a:t>
            </a:r>
          </a:p>
          <a:p>
            <a:r>
              <a:rPr lang="en-US" i="1" dirty="0"/>
              <a:t>The SRS is a random sample where every possible unique subset of </a:t>
            </a:r>
            <a:r>
              <a:rPr lang="en-US" b="1" i="1" dirty="0"/>
              <a:t>n</a:t>
            </a:r>
            <a:r>
              <a:rPr lang="en-US" i="1" dirty="0"/>
              <a:t> subjects has the same chance of appearing in the sample</a:t>
            </a:r>
          </a:p>
          <a:p>
            <a:r>
              <a:rPr lang="en-US" dirty="0"/>
              <a:t>This means each person is equally likely to be in the sample</a:t>
            </a:r>
          </a:p>
        </p:txBody>
      </p:sp>
      <p:sp>
        <p:nvSpPr>
          <p:cNvPr id="4" name="Date Placeholder 3">
            <a:extLst>
              <a:ext uri="{FF2B5EF4-FFF2-40B4-BE49-F238E27FC236}">
                <a16:creationId xmlns:a16="http://schemas.microsoft.com/office/drawing/2014/main" id="{F60BAA79-B945-7A43-8728-A78683095970}"/>
              </a:ext>
            </a:extLst>
          </p:cNvPr>
          <p:cNvSpPr>
            <a:spLocks noGrp="1"/>
          </p:cNvSpPr>
          <p:nvPr>
            <p:ph type="dt" sz="half" idx="10"/>
          </p:nvPr>
        </p:nvSpPr>
        <p:spPr/>
        <p:txBody>
          <a:bodyPr/>
          <a:lstStyle/>
          <a:p>
            <a:fld id="{B1AF3D1F-4386-8147-BA2D-71045875511B}"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DC735520-E77B-E441-A919-FA97FDB71848}"/>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65EB9E46-7D57-3D4D-85C9-20E2CB52F9A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23</a:t>
            </a:fld>
            <a:endParaRPr lang="en-US">
              <a:solidFill>
                <a:srgbClr val="000000">
                  <a:tint val="75000"/>
                </a:srgbClr>
              </a:solidFill>
              <a:uFillTx/>
            </a:endParaRPr>
          </a:p>
        </p:txBody>
      </p:sp>
    </p:spTree>
    <p:extLst>
      <p:ext uri="{BB962C8B-B14F-4D97-AF65-F5344CB8AC3E}">
        <p14:creationId xmlns:p14="http://schemas.microsoft.com/office/powerpoint/2010/main" val="2413419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0699" y="2663688"/>
            <a:ext cx="10916201" cy="3210756"/>
          </a:xfrm>
        </p:spPr>
        <p:txBody>
          <a:bodyPr>
            <a:normAutofit/>
          </a:bodyPr>
          <a:lstStyle/>
          <a:p>
            <a:r>
              <a:rPr lang="en-US" sz="10700" dirty="0">
                <a:uFillTx/>
              </a:rPr>
              <a:t>Why is </a:t>
            </a:r>
            <a:r>
              <a:rPr lang="en-US" sz="10700" dirty="0"/>
              <a:t>the SRS</a:t>
            </a:r>
            <a:r>
              <a:rPr lang="en-US" sz="10700" dirty="0">
                <a:uFillTx/>
              </a:rPr>
              <a:t> so </a:t>
            </a:r>
            <a:r>
              <a:rPr lang="en-US" sz="10700" dirty="0"/>
              <a:t>Useful</a:t>
            </a:r>
            <a:r>
              <a:rPr lang="en-US" sz="10700" dirty="0">
                <a:uFillTx/>
              </a:rPr>
              <a:t>?</a:t>
            </a:r>
            <a:endParaRPr lang="en-US" dirty="0">
              <a:uFillTx/>
            </a:endParaRPr>
          </a:p>
        </p:txBody>
      </p:sp>
      <p:sp>
        <p:nvSpPr>
          <p:cNvPr id="2" name="Date Placeholder 1">
            <a:extLst>
              <a:ext uri="{FF2B5EF4-FFF2-40B4-BE49-F238E27FC236}">
                <a16:creationId xmlns:a16="http://schemas.microsoft.com/office/drawing/2014/main" id="{F020125E-EA43-F24D-ACBB-986844781C7C}"/>
              </a:ext>
            </a:extLst>
          </p:cNvPr>
          <p:cNvSpPr>
            <a:spLocks noGrp="1"/>
          </p:cNvSpPr>
          <p:nvPr>
            <p:ph type="dt" sz="half" idx="10"/>
          </p:nvPr>
        </p:nvSpPr>
        <p:spPr/>
        <p:txBody>
          <a:bodyPr/>
          <a:lstStyle/>
          <a:p>
            <a:fld id="{36ACE656-4EE2-EE4D-B335-FEACABD4D3A1}"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4378D0E3-5490-394F-AAFE-D5672F2E4548}"/>
              </a:ext>
            </a:extLst>
          </p:cNvPr>
          <p:cNvSpPr>
            <a:spLocks noGrp="1"/>
          </p:cNvSpPr>
          <p:nvPr>
            <p:ph type="ftr" sz="quarter" idx="11"/>
          </p:nvPr>
        </p:nvSpPr>
        <p:spPr/>
        <p:txBody>
          <a:bodyPr/>
          <a:lstStyle/>
          <a:p>
            <a:r>
              <a:rPr lang="en-US">
                <a:uFillTx/>
              </a:rPr>
              <a:t>Data 100 - Lecture 2</a:t>
            </a:r>
          </a:p>
        </p:txBody>
      </p:sp>
      <p:sp>
        <p:nvSpPr>
          <p:cNvPr id="4" name="Slide Number Placeholder 3">
            <a:extLst>
              <a:ext uri="{FF2B5EF4-FFF2-40B4-BE49-F238E27FC236}">
                <a16:creationId xmlns:a16="http://schemas.microsoft.com/office/drawing/2014/main" id="{576167D6-129C-1C40-9656-99666A17853B}"/>
              </a:ext>
            </a:extLst>
          </p:cNvPr>
          <p:cNvSpPr>
            <a:spLocks noGrp="1"/>
          </p:cNvSpPr>
          <p:nvPr>
            <p:ph type="sldNum" sz="quarter" idx="12"/>
          </p:nvPr>
        </p:nvSpPr>
        <p:spPr/>
        <p:txBody>
          <a:bodyPr/>
          <a:lstStyle/>
          <a:p>
            <a:fld id="{DC2A921A-EC74-6F4D-8465-D463C43FF014}" type="slidenum">
              <a:rPr lang="en-US" smtClean="0">
                <a:uFillTx/>
              </a:rPr>
              <a:pPr/>
              <a:t>24</a:t>
            </a:fld>
            <a:endParaRPr lang="en-US">
              <a:uFillTx/>
            </a:endParaRPr>
          </a:p>
        </p:txBody>
      </p:sp>
    </p:spTree>
    <p:extLst>
      <p:ext uri="{BB962C8B-B14F-4D97-AF65-F5344CB8AC3E}">
        <p14:creationId xmlns:p14="http://schemas.microsoft.com/office/powerpoint/2010/main" val="202975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Advantages of a SRS</a:t>
            </a:r>
          </a:p>
        </p:txBody>
      </p:sp>
      <p:sp>
        <p:nvSpPr>
          <p:cNvPr id="3" name="Content Placeholder 2"/>
          <p:cNvSpPr>
            <a:spLocks noGrp="1"/>
          </p:cNvSpPr>
          <p:nvPr>
            <p:ph idx="1"/>
          </p:nvPr>
        </p:nvSpPr>
        <p:spPr>
          <a:xfrm>
            <a:off x="838200" y="1646238"/>
            <a:ext cx="10515600" cy="4593463"/>
          </a:xfrm>
        </p:spPr>
        <p:txBody>
          <a:bodyPr>
            <a:normAutofit/>
          </a:bodyPr>
          <a:lstStyle/>
          <a:p>
            <a:r>
              <a:rPr lang="en-US" i="1" dirty="0"/>
              <a:t>Representative: The sample tends to look like the population</a:t>
            </a:r>
          </a:p>
          <a:p>
            <a:r>
              <a:rPr lang="en-US" i="1" dirty="0"/>
              <a:t>Statistics based on the sample tend to be close to statistics based on the population</a:t>
            </a:r>
          </a:p>
          <a:p>
            <a:r>
              <a:rPr lang="en-US" i="1" dirty="0"/>
              <a:t>We can provide typical deviations of sample statistics from population values.</a:t>
            </a:r>
          </a:p>
          <a:p>
            <a:r>
              <a:rPr lang="en-US" i="1" dirty="0"/>
              <a:t>AND MORE…</a:t>
            </a:r>
          </a:p>
        </p:txBody>
      </p:sp>
      <p:sp>
        <p:nvSpPr>
          <p:cNvPr id="4" name="Date Placeholder 3">
            <a:extLst>
              <a:ext uri="{FF2B5EF4-FFF2-40B4-BE49-F238E27FC236}">
                <a16:creationId xmlns:a16="http://schemas.microsoft.com/office/drawing/2014/main" id="{D103A349-A615-934C-A9F7-EECD3ABF479B}"/>
              </a:ext>
            </a:extLst>
          </p:cNvPr>
          <p:cNvSpPr>
            <a:spLocks noGrp="1"/>
          </p:cNvSpPr>
          <p:nvPr>
            <p:ph type="dt" sz="half" idx="10"/>
          </p:nvPr>
        </p:nvSpPr>
        <p:spPr/>
        <p:txBody>
          <a:bodyPr/>
          <a:lstStyle/>
          <a:p>
            <a:fld id="{6B20232A-00A5-4E40-B303-5FF0D180281C}"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A16113D2-FBD9-404B-83B1-817B91FF0CA3}"/>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5BF66D03-91B6-654C-B4BC-5E279248A79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25</a:t>
            </a:fld>
            <a:endParaRPr lang="en-US">
              <a:solidFill>
                <a:srgbClr val="000000">
                  <a:tint val="75000"/>
                </a:srgbClr>
              </a:solidFill>
              <a:uFillTx/>
            </a:endParaRPr>
          </a:p>
        </p:txBody>
      </p:sp>
    </p:spTree>
    <p:extLst>
      <p:ext uri="{BB962C8B-B14F-4D97-AF65-F5344CB8AC3E}">
        <p14:creationId xmlns:p14="http://schemas.microsoft.com/office/powerpoint/2010/main" val="2452182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a:t>Fertility of mothers </a:t>
            </a:r>
            <a:br>
              <a:rPr lang="en-US" dirty="0"/>
            </a:br>
            <a:r>
              <a:rPr lang="en-US" dirty="0"/>
              <a:t>aged 40-44</a:t>
            </a:r>
          </a:p>
        </p:txBody>
      </p:sp>
      <p:sp>
        <p:nvSpPr>
          <p:cNvPr id="5" name="Subtitle 4"/>
          <p:cNvSpPr>
            <a:spLocks noGrp="1"/>
          </p:cNvSpPr>
          <p:nvPr>
            <p:ph type="subTitle" idx="1"/>
          </p:nvPr>
        </p:nvSpPr>
        <p:spPr/>
        <p:txBody>
          <a:bodyPr/>
          <a:lstStyle/>
          <a:p>
            <a:endParaRPr lang="en-US"/>
          </a:p>
        </p:txBody>
      </p:sp>
      <p:sp>
        <p:nvSpPr>
          <p:cNvPr id="2" name="Date Placeholder 1">
            <a:extLst>
              <a:ext uri="{FF2B5EF4-FFF2-40B4-BE49-F238E27FC236}">
                <a16:creationId xmlns:a16="http://schemas.microsoft.com/office/drawing/2014/main" id="{B1504596-2FFC-5040-9060-88B770382ABD}"/>
              </a:ext>
            </a:extLst>
          </p:cNvPr>
          <p:cNvSpPr>
            <a:spLocks noGrp="1"/>
          </p:cNvSpPr>
          <p:nvPr>
            <p:ph type="dt" sz="half" idx="10"/>
          </p:nvPr>
        </p:nvSpPr>
        <p:spPr/>
        <p:txBody>
          <a:bodyPr/>
          <a:lstStyle/>
          <a:p>
            <a:fld id="{8F0BD66E-3F50-CB4D-A609-7C107CFA5DAB}" type="datetime1">
              <a:rPr lang="en-US" smtClean="0">
                <a:solidFill>
                  <a:srgbClr val="000000">
                    <a:tint val="75000"/>
                  </a:srgbClr>
                </a:solidFill>
                <a:uFillTx/>
              </a:rPr>
              <a:t>1/21/18</a:t>
            </a:fld>
            <a:endParaRPr lang="en-US">
              <a:solidFill>
                <a:srgbClr val="000000">
                  <a:tint val="75000"/>
                </a:srgbClr>
              </a:solidFill>
              <a:uFillTx/>
            </a:endParaRPr>
          </a:p>
        </p:txBody>
      </p:sp>
      <p:sp>
        <p:nvSpPr>
          <p:cNvPr id="3" name="Footer Placeholder 2">
            <a:extLst>
              <a:ext uri="{FF2B5EF4-FFF2-40B4-BE49-F238E27FC236}">
                <a16:creationId xmlns:a16="http://schemas.microsoft.com/office/drawing/2014/main" id="{2AA7C2D2-1E6C-784C-8C19-FD9617233122}"/>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5C0027E4-B1C0-A14C-81F4-BC2A277E3DC3}"/>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26</a:t>
            </a:fld>
            <a:endParaRPr lang="en-US">
              <a:solidFill>
                <a:srgbClr val="000000">
                  <a:tint val="75000"/>
                </a:srgbClr>
              </a:solidFill>
              <a:uFillTx/>
            </a:endParaRPr>
          </a:p>
        </p:txBody>
      </p:sp>
    </p:spTree>
    <p:extLst>
      <p:ext uri="{BB962C8B-B14F-4D97-AF65-F5344CB8AC3E}">
        <p14:creationId xmlns:p14="http://schemas.microsoft.com/office/powerpoint/2010/main" val="255423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Fertility of mothers aged 40-44</a:t>
            </a:r>
          </a:p>
        </p:txBody>
      </p:sp>
      <p:sp>
        <p:nvSpPr>
          <p:cNvPr id="3" name="Content Placeholder 2"/>
          <p:cNvSpPr>
            <a:spLocks noGrp="1"/>
          </p:cNvSpPr>
          <p:nvPr>
            <p:ph idx="1"/>
          </p:nvPr>
        </p:nvSpPr>
        <p:spPr>
          <a:xfrm>
            <a:off x="838200" y="1646238"/>
            <a:ext cx="10515600" cy="4593463"/>
          </a:xfrm>
        </p:spPr>
        <p:txBody>
          <a:bodyPr>
            <a:normAutofit/>
          </a:bodyPr>
          <a:lstStyle/>
          <a:p>
            <a:r>
              <a:rPr lang="en-US" i="1" dirty="0"/>
              <a:t>8.7 million mothers aged 40-44 in the US (CPS)  </a:t>
            </a:r>
          </a:p>
          <a:p>
            <a:r>
              <a:rPr lang="en-US" i="1" dirty="0"/>
              <a:t>The have 1, 2, 3, or 4+ children (we treat 4+ as 4)</a:t>
            </a:r>
          </a:p>
          <a:p>
            <a:endParaRPr lang="en-US" i="1" dirty="0"/>
          </a:p>
          <a:p>
            <a:endParaRPr lang="en-US" i="1" dirty="0"/>
          </a:p>
          <a:p>
            <a:endParaRPr lang="en-US" i="1" dirty="0"/>
          </a:p>
          <a:p>
            <a:r>
              <a:rPr lang="en-US" i="1" dirty="0"/>
              <a:t>Take a Simple Random Sample of 400 (simulate)</a:t>
            </a:r>
          </a:p>
          <a:p>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1093897830"/>
              </p:ext>
            </p:extLst>
          </p:nvPr>
        </p:nvGraphicFramePr>
        <p:xfrm>
          <a:off x="1765904" y="3235475"/>
          <a:ext cx="7390192" cy="1112520"/>
        </p:xfrm>
        <a:graphic>
          <a:graphicData uri="http://schemas.openxmlformats.org/drawingml/2006/table">
            <a:tbl>
              <a:tblPr firstRow="1" bandRow="1">
                <a:tableStyleId>{5C22544A-7EE6-4342-B048-85BDC9FD1C3A}</a:tableStyleId>
              </a:tblPr>
              <a:tblGrid>
                <a:gridCol w="2044096">
                  <a:extLst>
                    <a:ext uri="{9D8B030D-6E8A-4147-A177-3AD203B41FA5}">
                      <a16:colId xmlns:a16="http://schemas.microsoft.com/office/drawing/2014/main" val="20000"/>
                    </a:ext>
                  </a:extLst>
                </a:gridCol>
                <a:gridCol w="1336524">
                  <a:extLst>
                    <a:ext uri="{9D8B030D-6E8A-4147-A177-3AD203B41FA5}">
                      <a16:colId xmlns:a16="http://schemas.microsoft.com/office/drawing/2014/main" val="20001"/>
                    </a:ext>
                  </a:extLst>
                </a:gridCol>
                <a:gridCol w="1336524">
                  <a:extLst>
                    <a:ext uri="{9D8B030D-6E8A-4147-A177-3AD203B41FA5}">
                      <a16:colId xmlns:a16="http://schemas.microsoft.com/office/drawing/2014/main" val="20002"/>
                    </a:ext>
                  </a:extLst>
                </a:gridCol>
                <a:gridCol w="1336524">
                  <a:extLst>
                    <a:ext uri="{9D8B030D-6E8A-4147-A177-3AD203B41FA5}">
                      <a16:colId xmlns:a16="http://schemas.microsoft.com/office/drawing/2014/main" val="20003"/>
                    </a:ext>
                  </a:extLst>
                </a:gridCol>
                <a:gridCol w="1336524">
                  <a:extLst>
                    <a:ext uri="{9D8B030D-6E8A-4147-A177-3AD203B41FA5}">
                      <a16:colId xmlns:a16="http://schemas.microsoft.com/office/drawing/2014/main" val="20004"/>
                    </a:ext>
                  </a:extLst>
                </a:gridCol>
              </a:tblGrid>
              <a:tr h="370840">
                <a:tc>
                  <a:txBody>
                    <a:bodyPr/>
                    <a:lstStyle/>
                    <a:p>
                      <a:endParaRPr lang="en-US" dirty="0"/>
                    </a:p>
                  </a:txBody>
                  <a:tcPr/>
                </a:tc>
                <a:tc gridSpan="4">
                  <a:txBody>
                    <a:bodyPr/>
                    <a:lstStyle/>
                    <a:p>
                      <a:pPr algn="ctr"/>
                      <a:r>
                        <a:rPr lang="en-US" dirty="0"/>
                        <a:t>Number of Children</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1"/>
                  </a:ext>
                </a:extLst>
              </a:tr>
              <a:tr h="370840">
                <a:tc>
                  <a:txBody>
                    <a:bodyPr/>
                    <a:lstStyle/>
                    <a:p>
                      <a:r>
                        <a:rPr lang="en-US" dirty="0"/>
                        <a:t>Percent mothers</a:t>
                      </a:r>
                    </a:p>
                  </a:txBody>
                  <a:tcPr/>
                </a:tc>
                <a:tc>
                  <a:txBody>
                    <a:bodyPr/>
                    <a:lstStyle/>
                    <a:p>
                      <a:pPr algn="ctr"/>
                      <a:r>
                        <a:rPr lang="en-US" dirty="0"/>
                        <a:t>21%</a:t>
                      </a:r>
                    </a:p>
                  </a:txBody>
                  <a:tcPr/>
                </a:tc>
                <a:tc>
                  <a:txBody>
                    <a:bodyPr/>
                    <a:lstStyle/>
                    <a:p>
                      <a:pPr algn="ctr"/>
                      <a:r>
                        <a:rPr lang="en-US" dirty="0"/>
                        <a:t>43%</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2"/>
                  </a:ext>
                </a:extLst>
              </a:tr>
            </a:tbl>
          </a:graphicData>
        </a:graphic>
      </p:graphicFrame>
      <p:sp>
        <p:nvSpPr>
          <p:cNvPr id="5" name="Date Placeholder 4">
            <a:extLst>
              <a:ext uri="{FF2B5EF4-FFF2-40B4-BE49-F238E27FC236}">
                <a16:creationId xmlns:a16="http://schemas.microsoft.com/office/drawing/2014/main" id="{AC316983-0C75-5944-81E3-C85D9397FA96}"/>
              </a:ext>
            </a:extLst>
          </p:cNvPr>
          <p:cNvSpPr>
            <a:spLocks noGrp="1"/>
          </p:cNvSpPr>
          <p:nvPr>
            <p:ph type="dt" sz="half" idx="10"/>
          </p:nvPr>
        </p:nvSpPr>
        <p:spPr/>
        <p:txBody>
          <a:bodyPr/>
          <a:lstStyle/>
          <a:p>
            <a:fld id="{B921022E-4862-904A-B049-82835555AABE}"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8F369CF1-EBDA-3049-AE40-0A96824D202D}"/>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30E00B63-668C-D045-8379-A109B84A45BA}"/>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27</a:t>
            </a:fld>
            <a:endParaRPr lang="en-US">
              <a:solidFill>
                <a:srgbClr val="000000">
                  <a:tint val="75000"/>
                </a:srgbClr>
              </a:solidFill>
              <a:uFillTx/>
            </a:endParaRPr>
          </a:p>
        </p:txBody>
      </p:sp>
    </p:spTree>
    <p:extLst>
      <p:ext uri="{BB962C8B-B14F-4D97-AF65-F5344CB8AC3E}">
        <p14:creationId xmlns:p14="http://schemas.microsoft.com/office/powerpoint/2010/main" val="229255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arplotNumChildren.png"/>
          <p:cNvPicPr>
            <a:picLocks noGrp="1" noChangeAspect="1"/>
          </p:cNvPicPr>
          <p:nvPr>
            <p:ph idx="1"/>
          </p:nvPr>
        </p:nvPicPr>
        <p:blipFill>
          <a:blip r:embed="rId3">
            <a:extLst>
              <a:ext uri="{28A0092B-C50C-407E-A947-70E740481C1C}">
                <a14:useLocalDpi xmlns:a14="http://schemas.microsoft.com/office/drawing/2010/main" val="0"/>
              </a:ext>
            </a:extLst>
          </a:blip>
          <a:srcRect l="-28625" r="-28625"/>
          <a:stretch>
            <a:fillRect/>
          </a:stretch>
        </p:blipFill>
        <p:spPr>
          <a:xfrm>
            <a:off x="2023533" y="1825625"/>
            <a:ext cx="10515600" cy="4351339"/>
          </a:xfrm>
        </p:spPr>
      </p:pic>
      <p:sp>
        <p:nvSpPr>
          <p:cNvPr id="2" name="Title 1"/>
          <p:cNvSpPr>
            <a:spLocks noGrp="1"/>
          </p:cNvSpPr>
          <p:nvPr>
            <p:ph type="title"/>
          </p:nvPr>
        </p:nvSpPr>
        <p:spPr/>
        <p:txBody>
          <a:bodyPr/>
          <a:lstStyle/>
          <a:p>
            <a:r>
              <a:rPr lang="en-US" dirty="0"/>
              <a:t>One sample of 400 from 8.7m </a:t>
            </a:r>
          </a:p>
        </p:txBody>
      </p:sp>
      <p:sp>
        <p:nvSpPr>
          <p:cNvPr id="5" name="TextBox 4"/>
          <p:cNvSpPr txBox="1"/>
          <p:nvPr/>
        </p:nvSpPr>
        <p:spPr>
          <a:xfrm>
            <a:off x="552450" y="2177143"/>
            <a:ext cx="2882598" cy="923330"/>
          </a:xfrm>
          <a:prstGeom prst="rect">
            <a:avLst/>
          </a:prstGeom>
        </p:spPr>
        <p:txBody>
          <a:bodyPr wrap="square" rtlCol="0">
            <a:spAutoFit/>
          </a:bodyPr>
          <a:lstStyle/>
          <a:p>
            <a:r>
              <a:rPr lang="en-US" dirty="0"/>
              <a:t>Sample AVG = 2.29</a:t>
            </a:r>
          </a:p>
          <a:p>
            <a:endParaRPr lang="en-US" dirty="0"/>
          </a:p>
          <a:p>
            <a:r>
              <a:rPr lang="en-US" dirty="0"/>
              <a:t>Population AVG = 2.28 </a:t>
            </a:r>
          </a:p>
        </p:txBody>
      </p:sp>
      <p:sp>
        <p:nvSpPr>
          <p:cNvPr id="3" name="Date Placeholder 2">
            <a:extLst>
              <a:ext uri="{FF2B5EF4-FFF2-40B4-BE49-F238E27FC236}">
                <a16:creationId xmlns:a16="http://schemas.microsoft.com/office/drawing/2014/main" id="{B768910A-CEDA-2A40-9187-6CE1415B822A}"/>
              </a:ext>
            </a:extLst>
          </p:cNvPr>
          <p:cNvSpPr>
            <a:spLocks noGrp="1"/>
          </p:cNvSpPr>
          <p:nvPr>
            <p:ph type="dt" sz="half" idx="10"/>
          </p:nvPr>
        </p:nvSpPr>
        <p:spPr/>
        <p:txBody>
          <a:bodyPr/>
          <a:lstStyle/>
          <a:p>
            <a:fld id="{9CBAF008-458E-8E40-A775-7C398B64D4CF}"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F426A219-B3DA-704D-9E2D-44F65AE215E5}"/>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ED378CC8-01FE-F34F-B21C-4B14A273714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28</a:t>
            </a:fld>
            <a:endParaRPr lang="en-US">
              <a:solidFill>
                <a:srgbClr val="000000">
                  <a:tint val="75000"/>
                </a:srgbClr>
              </a:solidFill>
              <a:uFillTx/>
            </a:endParaRPr>
          </a:p>
        </p:txBody>
      </p:sp>
    </p:spTree>
    <p:extLst>
      <p:ext uri="{BB962C8B-B14F-4D97-AF65-F5344CB8AC3E}">
        <p14:creationId xmlns:p14="http://schemas.microsoft.com/office/powerpoint/2010/main" val="3736869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52450" y="320675"/>
            <a:ext cx="10801350" cy="1325563"/>
          </a:xfrm>
        </p:spPr>
        <p:txBody>
          <a:bodyPr/>
          <a:lstStyle/>
          <a:p>
            <a:r>
              <a:rPr lang="en-US" dirty="0"/>
              <a:t>Repeat</a:t>
            </a:r>
          </a:p>
        </p:txBody>
      </p:sp>
      <p:sp>
        <p:nvSpPr>
          <p:cNvPr id="6" name="TextBox 5"/>
          <p:cNvSpPr txBox="1"/>
          <p:nvPr/>
        </p:nvSpPr>
        <p:spPr>
          <a:xfrm>
            <a:off x="8285238" y="2140857"/>
            <a:ext cx="2766181" cy="1569660"/>
          </a:xfrm>
          <a:prstGeom prst="rect">
            <a:avLst/>
          </a:prstGeom>
        </p:spPr>
        <p:txBody>
          <a:bodyPr wrap="square" rtlCol="0">
            <a:spAutoFit/>
          </a:bodyPr>
          <a:lstStyle/>
          <a:p>
            <a:r>
              <a:rPr lang="en-US" sz="2400" dirty="0"/>
              <a:t>A sample AVG from a SRS will fall close to the true population mean</a:t>
            </a:r>
          </a:p>
        </p:txBody>
      </p:sp>
      <p:pic>
        <p:nvPicPr>
          <p:cNvPr id="2" name="Picture 1"/>
          <p:cNvPicPr>
            <a:picLocks noChangeAspect="1"/>
          </p:cNvPicPr>
          <p:nvPr/>
        </p:nvPicPr>
        <p:blipFill>
          <a:blip r:embed="rId2"/>
          <a:stretch>
            <a:fillRect/>
          </a:stretch>
        </p:blipFill>
        <p:spPr>
          <a:xfrm>
            <a:off x="552450" y="1865376"/>
            <a:ext cx="7702182" cy="4838700"/>
          </a:xfrm>
          <a:prstGeom prst="rect">
            <a:avLst/>
          </a:prstGeom>
        </p:spPr>
      </p:pic>
      <p:sp>
        <p:nvSpPr>
          <p:cNvPr id="3" name="Date Placeholder 2">
            <a:extLst>
              <a:ext uri="{FF2B5EF4-FFF2-40B4-BE49-F238E27FC236}">
                <a16:creationId xmlns:a16="http://schemas.microsoft.com/office/drawing/2014/main" id="{F76AC172-4E8F-2346-BD9F-E870E1955229}"/>
              </a:ext>
            </a:extLst>
          </p:cNvPr>
          <p:cNvSpPr>
            <a:spLocks noGrp="1"/>
          </p:cNvSpPr>
          <p:nvPr>
            <p:ph type="dt" sz="half" idx="10"/>
          </p:nvPr>
        </p:nvSpPr>
        <p:spPr/>
        <p:txBody>
          <a:bodyPr/>
          <a:lstStyle/>
          <a:p>
            <a:fld id="{61E545B6-4E7E-4A43-9A04-434A8965EE15}"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1BE26BCE-444B-6B4B-811C-26C3743FFB11}"/>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4DACB898-C17E-A64E-9220-65CCDB8A696A}"/>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29</a:t>
            </a:fld>
            <a:endParaRPr lang="en-US">
              <a:solidFill>
                <a:srgbClr val="000000">
                  <a:tint val="75000"/>
                </a:srgbClr>
              </a:solidFill>
              <a:uFillTx/>
            </a:endParaRPr>
          </a:p>
        </p:txBody>
      </p:sp>
    </p:spTree>
    <p:extLst>
      <p:ext uri="{BB962C8B-B14F-4D97-AF65-F5344CB8AC3E}">
        <p14:creationId xmlns:p14="http://schemas.microsoft.com/office/powerpoint/2010/main" val="224997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quick bit about me</a:t>
            </a:r>
          </a:p>
        </p:txBody>
      </p:sp>
      <p:sp>
        <p:nvSpPr>
          <p:cNvPr id="3" name="Content Placeholder 2"/>
          <p:cNvSpPr>
            <a:spLocks noGrp="1"/>
          </p:cNvSpPr>
          <p:nvPr>
            <p:ph idx="1"/>
          </p:nvPr>
        </p:nvSpPr>
        <p:spPr>
          <a:xfrm>
            <a:off x="838200" y="1825625"/>
            <a:ext cx="7513320" cy="4351339"/>
          </a:xfrm>
        </p:spPr>
        <p:txBody>
          <a:bodyPr/>
          <a:lstStyle/>
          <a:p>
            <a:r>
              <a:rPr lang="en-US" dirty="0"/>
              <a:t>New faculty in statistics department (Fall 2017)</a:t>
            </a:r>
          </a:p>
          <a:p>
            <a:r>
              <a:rPr lang="en-US" dirty="0"/>
              <a:t>Physics, applied math background</a:t>
            </a:r>
          </a:p>
          <a:p>
            <a:r>
              <a:rPr lang="en-US" dirty="0"/>
              <a:t>Open source tools for science, reproducible research, interactive data science</a:t>
            </a:r>
          </a:p>
        </p:txBody>
      </p:sp>
      <p:pic>
        <p:nvPicPr>
          <p:cNvPr id="5" name="Picture 4"/>
          <p:cNvPicPr>
            <a:picLocks noChangeAspect="1"/>
          </p:cNvPicPr>
          <p:nvPr/>
        </p:nvPicPr>
        <p:blipFill>
          <a:blip r:embed="rId2"/>
          <a:stretch>
            <a:fillRect/>
          </a:stretch>
        </p:blipFill>
        <p:spPr>
          <a:xfrm>
            <a:off x="9619921" y="345377"/>
            <a:ext cx="1733879" cy="21760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353" y="4572000"/>
            <a:ext cx="1876044" cy="217302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283" y="4951929"/>
            <a:ext cx="2119747" cy="1413165"/>
          </a:xfrm>
          <a:prstGeom prst="rect">
            <a:avLst/>
          </a:prstGeom>
        </p:spPr>
      </p:pic>
      <p:pic>
        <p:nvPicPr>
          <p:cNvPr id="9" name="Picture 8"/>
          <p:cNvPicPr>
            <a:picLocks noChangeAspect="1"/>
          </p:cNvPicPr>
          <p:nvPr/>
        </p:nvPicPr>
        <p:blipFill>
          <a:blip r:embed="rId5"/>
          <a:stretch>
            <a:fillRect/>
          </a:stretch>
        </p:blipFill>
        <p:spPr>
          <a:xfrm>
            <a:off x="8485765" y="4083932"/>
            <a:ext cx="3474587" cy="2661092"/>
          </a:xfrm>
          <a:prstGeom prst="rect">
            <a:avLst/>
          </a:prstGeom>
        </p:spPr>
      </p:pic>
      <p:sp>
        <p:nvSpPr>
          <p:cNvPr id="10" name="TextBox 9"/>
          <p:cNvSpPr txBox="1"/>
          <p:nvPr/>
        </p:nvSpPr>
        <p:spPr>
          <a:xfrm>
            <a:off x="9420257" y="2747110"/>
            <a:ext cx="1933543" cy="923330"/>
          </a:xfrm>
          <a:prstGeom prst="rect">
            <a:avLst/>
          </a:prstGeom>
        </p:spPr>
        <p:txBody>
          <a:bodyPr wrap="none" rtlCol="0">
            <a:spAutoFit/>
          </a:bodyPr>
          <a:lstStyle/>
          <a:p>
            <a:r>
              <a:rPr lang="en-US" dirty="0"/>
              <a:t>Fernando Pérez</a:t>
            </a:r>
          </a:p>
          <a:p>
            <a:r>
              <a:rPr lang="en-US" dirty="0"/>
              <a:t>419 Evans</a:t>
            </a:r>
          </a:p>
          <a:p>
            <a:r>
              <a:rPr lang="en-US" dirty="0"/>
              <a:t>OH: Tues 2-4pm</a:t>
            </a:r>
          </a:p>
        </p:txBody>
      </p:sp>
      <p:sp>
        <p:nvSpPr>
          <p:cNvPr id="11" name="TextBox 10"/>
          <p:cNvSpPr txBox="1"/>
          <p:nvPr/>
        </p:nvSpPr>
        <p:spPr>
          <a:xfrm>
            <a:off x="6640036" y="5181600"/>
            <a:ext cx="1914145" cy="646331"/>
          </a:xfrm>
          <a:prstGeom prst="rect">
            <a:avLst/>
          </a:prstGeom>
        </p:spPr>
        <p:txBody>
          <a:bodyPr wrap="square" rtlCol="0">
            <a:spAutoFit/>
          </a:bodyPr>
          <a:lstStyle/>
          <a:p>
            <a:r>
              <a:rPr lang="en-US" dirty="0"/>
              <a:t>Over </a:t>
            </a:r>
            <a:r>
              <a:rPr lang="en-US"/>
              <a:t>1,400 contributors!</a:t>
            </a:r>
          </a:p>
        </p:txBody>
      </p:sp>
      <p:sp>
        <p:nvSpPr>
          <p:cNvPr id="4" name="Date Placeholder 3">
            <a:extLst>
              <a:ext uri="{FF2B5EF4-FFF2-40B4-BE49-F238E27FC236}">
                <a16:creationId xmlns:a16="http://schemas.microsoft.com/office/drawing/2014/main" id="{EDECB90A-5FFB-6648-BC3B-050EE64DCD22}"/>
              </a:ext>
            </a:extLst>
          </p:cNvPr>
          <p:cNvSpPr>
            <a:spLocks noGrp="1"/>
          </p:cNvSpPr>
          <p:nvPr>
            <p:ph type="dt" sz="half" idx="10"/>
          </p:nvPr>
        </p:nvSpPr>
        <p:spPr/>
        <p:txBody>
          <a:bodyPr/>
          <a:lstStyle/>
          <a:p>
            <a:fld id="{E18DC6CF-7E76-8142-A02C-1FA89A4E7458}" type="datetime1">
              <a:rPr lang="en-US" smtClean="0">
                <a:solidFill>
                  <a:srgbClr val="000000">
                    <a:tint val="75000"/>
                  </a:srgbClr>
                </a:solidFill>
                <a:uFillTx/>
              </a:rPr>
              <a:t>1/21/18</a:t>
            </a:fld>
            <a:endParaRPr lang="en-US">
              <a:solidFill>
                <a:srgbClr val="000000">
                  <a:tint val="75000"/>
                </a:srgbClr>
              </a:solidFill>
              <a:uFillTx/>
            </a:endParaRPr>
          </a:p>
        </p:txBody>
      </p:sp>
      <p:sp>
        <p:nvSpPr>
          <p:cNvPr id="7" name="Footer Placeholder 6">
            <a:extLst>
              <a:ext uri="{FF2B5EF4-FFF2-40B4-BE49-F238E27FC236}">
                <a16:creationId xmlns:a16="http://schemas.microsoft.com/office/drawing/2014/main" id="{54D196EB-A5DB-5C4A-99A1-533556302D36}"/>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12" name="Slide Number Placeholder 11">
            <a:extLst>
              <a:ext uri="{FF2B5EF4-FFF2-40B4-BE49-F238E27FC236}">
                <a16:creationId xmlns:a16="http://schemas.microsoft.com/office/drawing/2014/main" id="{C41280F3-3D82-EA49-AAE9-8136CB4D122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a:t>
            </a:fld>
            <a:endParaRPr lang="en-US">
              <a:solidFill>
                <a:srgbClr val="000000">
                  <a:tint val="75000"/>
                </a:srgbClr>
              </a:solidFill>
              <a:uFillTx/>
            </a:endParaRPr>
          </a:p>
        </p:txBody>
      </p:sp>
    </p:spTree>
    <p:extLst>
      <p:ext uri="{BB962C8B-B14F-4D97-AF65-F5344CB8AC3E}">
        <p14:creationId xmlns:p14="http://schemas.microsoft.com/office/powerpoint/2010/main" val="1285662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0699" y="2663688"/>
            <a:ext cx="10916201" cy="3210756"/>
          </a:xfrm>
        </p:spPr>
        <p:txBody>
          <a:bodyPr>
            <a:normAutofit fontScale="90000"/>
          </a:bodyPr>
          <a:lstStyle/>
          <a:p>
            <a:r>
              <a:rPr lang="en-US" sz="10700" dirty="0"/>
              <a:t>C</a:t>
            </a:r>
            <a:r>
              <a:rPr lang="en-US" sz="10700" dirty="0">
                <a:uFillTx/>
              </a:rPr>
              <a:t>an we make up for no SRS with </a:t>
            </a:r>
            <a:r>
              <a:rPr lang="en-US" sz="10700" dirty="0"/>
              <a:t>Big Data</a:t>
            </a:r>
            <a:r>
              <a:rPr lang="en-US" sz="10700" dirty="0">
                <a:uFillTx/>
              </a:rPr>
              <a:t>?</a:t>
            </a:r>
            <a:endParaRPr lang="en-US" dirty="0">
              <a:uFillTx/>
            </a:endParaRPr>
          </a:p>
        </p:txBody>
      </p:sp>
      <p:sp>
        <p:nvSpPr>
          <p:cNvPr id="2" name="Date Placeholder 1">
            <a:extLst>
              <a:ext uri="{FF2B5EF4-FFF2-40B4-BE49-F238E27FC236}">
                <a16:creationId xmlns:a16="http://schemas.microsoft.com/office/drawing/2014/main" id="{B804F2E3-D1E3-DB43-BE93-A41C9B02E236}"/>
              </a:ext>
            </a:extLst>
          </p:cNvPr>
          <p:cNvSpPr>
            <a:spLocks noGrp="1"/>
          </p:cNvSpPr>
          <p:nvPr>
            <p:ph type="dt" sz="half" idx="10"/>
          </p:nvPr>
        </p:nvSpPr>
        <p:spPr/>
        <p:txBody>
          <a:bodyPr/>
          <a:lstStyle/>
          <a:p>
            <a:fld id="{13A72242-A12A-0F40-9443-D77766ED6FB3}"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32B98F8F-F349-8042-B7B2-9A6EB8090A72}"/>
              </a:ext>
            </a:extLst>
          </p:cNvPr>
          <p:cNvSpPr>
            <a:spLocks noGrp="1"/>
          </p:cNvSpPr>
          <p:nvPr>
            <p:ph type="ftr" sz="quarter" idx="11"/>
          </p:nvPr>
        </p:nvSpPr>
        <p:spPr/>
        <p:txBody>
          <a:bodyPr/>
          <a:lstStyle/>
          <a:p>
            <a:r>
              <a:rPr lang="en-US">
                <a:uFillTx/>
              </a:rPr>
              <a:t>Data 100 - Lecture 2</a:t>
            </a:r>
          </a:p>
        </p:txBody>
      </p:sp>
      <p:sp>
        <p:nvSpPr>
          <p:cNvPr id="4" name="Slide Number Placeholder 3">
            <a:extLst>
              <a:ext uri="{FF2B5EF4-FFF2-40B4-BE49-F238E27FC236}">
                <a16:creationId xmlns:a16="http://schemas.microsoft.com/office/drawing/2014/main" id="{9F8D7F1A-305F-A14D-94D1-CB373299F4A0}"/>
              </a:ext>
            </a:extLst>
          </p:cNvPr>
          <p:cNvSpPr>
            <a:spLocks noGrp="1"/>
          </p:cNvSpPr>
          <p:nvPr>
            <p:ph type="sldNum" sz="quarter" idx="12"/>
          </p:nvPr>
        </p:nvSpPr>
        <p:spPr/>
        <p:txBody>
          <a:bodyPr/>
          <a:lstStyle/>
          <a:p>
            <a:fld id="{DC2A921A-EC74-6F4D-8465-D463C43FF014}" type="slidenum">
              <a:rPr lang="en-US" smtClean="0">
                <a:uFillTx/>
              </a:rPr>
              <a:pPr/>
              <a:t>30</a:t>
            </a:fld>
            <a:endParaRPr lang="en-US">
              <a:uFillTx/>
            </a:endParaRPr>
          </a:p>
        </p:txBody>
      </p:sp>
    </p:spTree>
    <p:extLst>
      <p:ext uri="{BB962C8B-B14F-4D97-AF65-F5344CB8AC3E}">
        <p14:creationId xmlns:p14="http://schemas.microsoft.com/office/powerpoint/2010/main" val="267629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500062"/>
            <a:ext cx="10801350" cy="1325563"/>
          </a:xfrm>
        </p:spPr>
        <p:txBody>
          <a:bodyPr>
            <a:noAutofit/>
          </a:bodyPr>
          <a:lstStyle/>
          <a:p>
            <a:r>
              <a:rPr lang="en-US" sz="3600" dirty="0"/>
              <a:t>Harvard Professor </a:t>
            </a:r>
            <a:r>
              <a:rPr lang="en-US" sz="3600" dirty="0" err="1"/>
              <a:t>Meng</a:t>
            </a:r>
            <a:r>
              <a:rPr lang="en-US" sz="3600" dirty="0"/>
              <a:t> asked a room full of statisticians at an international conference something like this:</a:t>
            </a:r>
            <a:br>
              <a:rPr lang="en-US" sz="3600" dirty="0"/>
            </a:br>
            <a:endParaRPr lang="en-US" sz="3600" dirty="0"/>
          </a:p>
        </p:txBody>
      </p:sp>
      <p:sp>
        <p:nvSpPr>
          <p:cNvPr id="3" name="Content Placeholder 2"/>
          <p:cNvSpPr>
            <a:spLocks noGrp="1"/>
          </p:cNvSpPr>
          <p:nvPr>
            <p:ph idx="1"/>
          </p:nvPr>
        </p:nvSpPr>
        <p:spPr/>
        <p:txBody>
          <a:bodyPr/>
          <a:lstStyle/>
          <a:p>
            <a:pPr marL="14287" indent="0">
              <a:buNone/>
            </a:pPr>
            <a:r>
              <a:rPr lang="en-US" dirty="0"/>
              <a:t>Suppose we want to estimate a proportion of people in the US that have a particular characteristic. We can either take a SRS of 100 people, or examine an administrative dataset where those who have the characteristic are slightly ore likely to be included in the dataset. How large does the AD need to be to provide a more accurate estimate than the SRS?</a:t>
            </a:r>
          </a:p>
          <a:p>
            <a:pPr marL="528637" indent="-514350">
              <a:buAutoNum type="alphaUcPeriod"/>
            </a:pPr>
            <a:r>
              <a:rPr lang="en-US" dirty="0"/>
              <a:t>5% (16m)		B. 20% (64m)</a:t>
            </a:r>
          </a:p>
          <a:p>
            <a:pPr marL="14287" indent="0">
              <a:buNone/>
            </a:pPr>
            <a:r>
              <a:rPr lang="en-US" dirty="0"/>
              <a:t>C. 50% (160m)		D. 90% (206m)</a:t>
            </a:r>
          </a:p>
        </p:txBody>
      </p:sp>
      <p:sp>
        <p:nvSpPr>
          <p:cNvPr id="4" name="TextBox 3"/>
          <p:cNvSpPr txBox="1"/>
          <p:nvPr/>
        </p:nvSpPr>
        <p:spPr>
          <a:xfrm>
            <a:off x="2877312" y="6327648"/>
            <a:ext cx="184731" cy="369332"/>
          </a:xfrm>
          <a:prstGeom prst="rect">
            <a:avLst/>
          </a:prstGeom>
        </p:spPr>
        <p:txBody>
          <a:bodyPr wrap="none" rtlCol="0">
            <a:spAutoFit/>
          </a:bodyPr>
          <a:lstStyle/>
          <a:p>
            <a:endParaRPr lang="en-US" dirty="0"/>
          </a:p>
        </p:txBody>
      </p:sp>
      <p:sp>
        <p:nvSpPr>
          <p:cNvPr id="5" name="TextBox 4"/>
          <p:cNvSpPr txBox="1"/>
          <p:nvPr/>
        </p:nvSpPr>
        <p:spPr>
          <a:xfrm>
            <a:off x="2011680" y="6449568"/>
            <a:ext cx="184731" cy="369332"/>
          </a:xfrm>
          <a:prstGeom prst="rect">
            <a:avLst/>
          </a:prstGeom>
        </p:spPr>
        <p:txBody>
          <a:bodyPr wrap="none" rtlCol="0">
            <a:spAutoFit/>
          </a:bodyPr>
          <a:lstStyle/>
          <a:p>
            <a:endParaRPr lang="en-US" dirty="0"/>
          </a:p>
        </p:txBody>
      </p:sp>
      <p:sp>
        <p:nvSpPr>
          <p:cNvPr id="7" name="TextBox 6"/>
          <p:cNvSpPr txBox="1"/>
          <p:nvPr/>
        </p:nvSpPr>
        <p:spPr>
          <a:xfrm>
            <a:off x="1719238" y="6339840"/>
            <a:ext cx="10491975" cy="369332"/>
          </a:xfrm>
          <a:prstGeom prst="rect">
            <a:avLst/>
          </a:prstGeom>
        </p:spPr>
        <p:txBody>
          <a:bodyPr wrap="none" rtlCol="0">
            <a:spAutoFit/>
          </a:bodyPr>
          <a:lstStyle/>
          <a:p>
            <a:r>
              <a:rPr lang="en-US" dirty="0"/>
              <a:t>More: </a:t>
            </a:r>
            <a:r>
              <a:rPr lang="en-US" dirty="0" err="1"/>
              <a:t>Meng</a:t>
            </a:r>
            <a:r>
              <a:rPr lang="en-US" dirty="0"/>
              <a:t> 2013, </a:t>
            </a:r>
            <a:r>
              <a:rPr lang="en-US" i="1" dirty="0"/>
              <a:t>A trio of inference problems that could win you a Nobel Prize in statistics</a:t>
            </a:r>
            <a:r>
              <a:rPr lang="mr-IN" i="1" dirty="0"/>
              <a:t>…</a:t>
            </a:r>
            <a:endParaRPr lang="en-US" i="1" dirty="0"/>
          </a:p>
        </p:txBody>
      </p:sp>
      <p:sp>
        <p:nvSpPr>
          <p:cNvPr id="6" name="TextBox 5"/>
          <p:cNvSpPr txBox="1"/>
          <p:nvPr/>
        </p:nvSpPr>
        <p:spPr>
          <a:xfrm>
            <a:off x="2969677" y="4279392"/>
            <a:ext cx="5301451" cy="461665"/>
          </a:xfrm>
          <a:prstGeom prst="rect">
            <a:avLst/>
          </a:prstGeom>
        </p:spPr>
        <p:txBody>
          <a:bodyPr wrap="none" rtlCol="0">
            <a:spAutoFit/>
          </a:bodyPr>
          <a:lstStyle/>
          <a:p>
            <a:r>
              <a:rPr lang="en-US" sz="2400" b="1" i="1" dirty="0"/>
              <a:t>Survey: </a:t>
            </a:r>
            <a:r>
              <a:rPr lang="en-US" sz="2400" b="1" i="1" dirty="0">
                <a:hlinkClick r:id="rId3"/>
              </a:rPr>
              <a:t>http://bit.ly/d100-sp18-afd</a:t>
            </a:r>
            <a:endParaRPr lang="en-US" sz="2400" b="1" dirty="0"/>
          </a:p>
        </p:txBody>
      </p:sp>
      <p:sp>
        <p:nvSpPr>
          <p:cNvPr id="8" name="Date Placeholder 7">
            <a:extLst>
              <a:ext uri="{FF2B5EF4-FFF2-40B4-BE49-F238E27FC236}">
                <a16:creationId xmlns:a16="http://schemas.microsoft.com/office/drawing/2014/main" id="{AF221450-346E-5846-9D46-215B5290EDDA}"/>
              </a:ext>
            </a:extLst>
          </p:cNvPr>
          <p:cNvSpPr>
            <a:spLocks noGrp="1"/>
          </p:cNvSpPr>
          <p:nvPr>
            <p:ph type="dt" sz="half" idx="10"/>
          </p:nvPr>
        </p:nvSpPr>
        <p:spPr/>
        <p:txBody>
          <a:bodyPr/>
          <a:lstStyle/>
          <a:p>
            <a:fld id="{7EFEEC6B-E433-4A49-91A9-A59AF4CB2D93}" type="datetime1">
              <a:rPr lang="en-US" smtClean="0">
                <a:solidFill>
                  <a:srgbClr val="000000">
                    <a:tint val="75000"/>
                  </a:srgbClr>
                </a:solidFill>
                <a:uFillTx/>
              </a:rPr>
              <a:t>1/21/18</a:t>
            </a:fld>
            <a:endParaRPr lang="en-US">
              <a:solidFill>
                <a:srgbClr val="000000">
                  <a:tint val="75000"/>
                </a:srgbClr>
              </a:solidFill>
              <a:uFillTx/>
            </a:endParaRPr>
          </a:p>
        </p:txBody>
      </p:sp>
      <p:sp>
        <p:nvSpPr>
          <p:cNvPr id="9" name="Footer Placeholder 8">
            <a:extLst>
              <a:ext uri="{FF2B5EF4-FFF2-40B4-BE49-F238E27FC236}">
                <a16:creationId xmlns:a16="http://schemas.microsoft.com/office/drawing/2014/main" id="{268DFE8B-1C38-F448-8479-90F97B04D0BA}"/>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10" name="Slide Number Placeholder 9">
            <a:extLst>
              <a:ext uri="{FF2B5EF4-FFF2-40B4-BE49-F238E27FC236}">
                <a16:creationId xmlns:a16="http://schemas.microsoft.com/office/drawing/2014/main" id="{2EF73848-40B6-2D41-82EC-19B03D1948E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31</a:t>
            </a:fld>
            <a:endParaRPr lang="en-US">
              <a:solidFill>
                <a:srgbClr val="000000">
                  <a:tint val="75000"/>
                </a:srgbClr>
              </a:solidFill>
              <a:uFillTx/>
            </a:endParaRPr>
          </a:p>
        </p:txBody>
      </p:sp>
    </p:spTree>
    <p:extLst>
      <p:ext uri="{BB962C8B-B14F-4D97-AF65-F5344CB8AC3E}">
        <p14:creationId xmlns:p14="http://schemas.microsoft.com/office/powerpoint/2010/main" val="1373935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also answer the following questions:</a:t>
            </a:r>
          </a:p>
        </p:txBody>
      </p:sp>
      <p:sp>
        <p:nvSpPr>
          <p:cNvPr id="3" name="Content Placeholder 2"/>
          <p:cNvSpPr>
            <a:spLocks noGrp="1"/>
          </p:cNvSpPr>
          <p:nvPr>
            <p:ph idx="1"/>
          </p:nvPr>
        </p:nvSpPr>
        <p:spPr/>
        <p:txBody>
          <a:bodyPr/>
          <a:lstStyle/>
          <a:p>
            <a:r>
              <a:rPr lang="en-US" dirty="0"/>
              <a:t>Are you your birth mother’s first born?</a:t>
            </a:r>
          </a:p>
          <a:p>
            <a:pPr marL="14287" indent="0">
              <a:buNone/>
            </a:pPr>
            <a:endParaRPr lang="en-US" dirty="0"/>
          </a:p>
          <a:p>
            <a:r>
              <a:rPr lang="en-US" dirty="0"/>
              <a:t>How many children does your birth mother have? (including you)</a:t>
            </a:r>
          </a:p>
        </p:txBody>
      </p:sp>
      <p:sp>
        <p:nvSpPr>
          <p:cNvPr id="4" name="Date Placeholder 3">
            <a:extLst>
              <a:ext uri="{FF2B5EF4-FFF2-40B4-BE49-F238E27FC236}">
                <a16:creationId xmlns:a16="http://schemas.microsoft.com/office/drawing/2014/main" id="{6B9C1C10-CE51-0748-B584-567C4BF812A9}"/>
              </a:ext>
            </a:extLst>
          </p:cNvPr>
          <p:cNvSpPr>
            <a:spLocks noGrp="1"/>
          </p:cNvSpPr>
          <p:nvPr>
            <p:ph type="dt" sz="half" idx="10"/>
          </p:nvPr>
        </p:nvSpPr>
        <p:spPr/>
        <p:txBody>
          <a:bodyPr/>
          <a:lstStyle/>
          <a:p>
            <a:fld id="{81B81891-4409-EE41-8B9D-E6EC240B896A}"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23CCF47F-5564-8646-A6B1-7C0D62FA5473}"/>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1283AAE8-83BB-6F49-9A44-C00A7B7F02F0}"/>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32</a:t>
            </a:fld>
            <a:endParaRPr lang="en-US">
              <a:solidFill>
                <a:srgbClr val="000000">
                  <a:tint val="75000"/>
                </a:srgbClr>
              </a:solidFill>
              <a:uFillTx/>
            </a:endParaRPr>
          </a:p>
        </p:txBody>
      </p:sp>
    </p:spTree>
    <p:extLst>
      <p:ext uri="{BB962C8B-B14F-4D97-AF65-F5344CB8AC3E}">
        <p14:creationId xmlns:p14="http://schemas.microsoft.com/office/powerpoint/2010/main" val="232069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possibilities</a:t>
            </a:r>
          </a:p>
        </p:txBody>
      </p:sp>
      <p:sp>
        <p:nvSpPr>
          <p:cNvPr id="3" name="Content Placeholder 2"/>
          <p:cNvSpPr>
            <a:spLocks noGrp="1"/>
          </p:cNvSpPr>
          <p:nvPr>
            <p:ph idx="1"/>
          </p:nvPr>
        </p:nvSpPr>
        <p:spPr/>
        <p:txBody>
          <a:bodyPr/>
          <a:lstStyle/>
          <a:p>
            <a:r>
              <a:rPr lang="en-US" dirty="0"/>
              <a:t>SRS of 400 mothers</a:t>
            </a:r>
          </a:p>
          <a:p>
            <a:r>
              <a:rPr lang="en-US" dirty="0"/>
              <a:t>SRS of 400 of the children</a:t>
            </a:r>
          </a:p>
          <a:p>
            <a:r>
              <a:rPr lang="en-US" dirty="0"/>
              <a:t>An administrative dataset with 80,000 mothers, where those with more children are slightly more likely to be included in the database</a:t>
            </a:r>
          </a:p>
          <a:p>
            <a:endParaRPr lang="en-US" dirty="0"/>
          </a:p>
          <a:p>
            <a:pPr marL="14287" indent="0">
              <a:buNone/>
            </a:pPr>
            <a:r>
              <a:rPr lang="en-US" dirty="0"/>
              <a:t>Which of these three approaches better?</a:t>
            </a:r>
          </a:p>
          <a:p>
            <a:endParaRPr lang="en-US" dirty="0"/>
          </a:p>
        </p:txBody>
      </p:sp>
      <p:sp>
        <p:nvSpPr>
          <p:cNvPr id="4" name="Date Placeholder 3">
            <a:extLst>
              <a:ext uri="{FF2B5EF4-FFF2-40B4-BE49-F238E27FC236}">
                <a16:creationId xmlns:a16="http://schemas.microsoft.com/office/drawing/2014/main" id="{A051A784-44FC-474E-A27A-35B6EDF23F77}"/>
              </a:ext>
            </a:extLst>
          </p:cNvPr>
          <p:cNvSpPr>
            <a:spLocks noGrp="1"/>
          </p:cNvSpPr>
          <p:nvPr>
            <p:ph type="dt" sz="half" idx="10"/>
          </p:nvPr>
        </p:nvSpPr>
        <p:spPr/>
        <p:txBody>
          <a:bodyPr/>
          <a:lstStyle/>
          <a:p>
            <a:fld id="{AB8794E7-C2A1-244C-B02B-AFEAECDB9DC7}"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3D2E6CFB-6419-2C4F-A7FD-67B6FFBDA59A}"/>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0D6BECEE-29B4-1A48-98AB-0E20E3C5C06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33</a:t>
            </a:fld>
            <a:endParaRPr lang="en-US">
              <a:solidFill>
                <a:srgbClr val="000000">
                  <a:tint val="75000"/>
                </a:srgbClr>
              </a:solidFill>
              <a:uFillTx/>
            </a:endParaRPr>
          </a:p>
        </p:txBody>
      </p:sp>
    </p:spTree>
    <p:extLst>
      <p:ext uri="{BB962C8B-B14F-4D97-AF65-F5344CB8AC3E}">
        <p14:creationId xmlns:p14="http://schemas.microsoft.com/office/powerpoint/2010/main" val="258559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SRS of 400 children</a:t>
            </a:r>
          </a:p>
        </p:txBody>
      </p:sp>
      <p:sp>
        <p:nvSpPr>
          <p:cNvPr id="3" name="Content Placeholder 2"/>
          <p:cNvSpPr>
            <a:spLocks noGrp="1"/>
          </p:cNvSpPr>
          <p:nvPr>
            <p:ph idx="1"/>
          </p:nvPr>
        </p:nvSpPr>
        <p:spPr/>
        <p:txBody>
          <a:bodyPr/>
          <a:lstStyle/>
          <a:p>
            <a:r>
              <a:rPr lang="en-US" dirty="0"/>
              <a:t>Compare the chance a child from a 2 children family is chosen to the chance an only child is selected</a:t>
            </a:r>
          </a:p>
          <a:p>
            <a:r>
              <a:rPr lang="en-US" dirty="0"/>
              <a:t>What does this imply about the estimate for the average number of children?</a:t>
            </a:r>
          </a:p>
          <a:p>
            <a:r>
              <a:rPr lang="en-US" dirty="0"/>
              <a:t>Can we fix this problem?</a:t>
            </a:r>
          </a:p>
          <a:p>
            <a:endParaRPr lang="en-US" dirty="0"/>
          </a:p>
        </p:txBody>
      </p:sp>
      <p:sp>
        <p:nvSpPr>
          <p:cNvPr id="4" name="TextBox 3"/>
          <p:cNvSpPr txBox="1"/>
          <p:nvPr/>
        </p:nvSpPr>
        <p:spPr>
          <a:xfrm>
            <a:off x="6567713" y="4184952"/>
            <a:ext cx="4786087" cy="1938992"/>
          </a:xfrm>
          <a:prstGeom prst="rect">
            <a:avLst/>
          </a:prstGeom>
        </p:spPr>
        <p:txBody>
          <a:bodyPr wrap="square" rtlCol="0">
            <a:spAutoFit/>
          </a:bodyPr>
          <a:lstStyle/>
          <a:p>
            <a:r>
              <a:rPr lang="en-US" sz="2400" dirty="0"/>
              <a:t>This is size-biased sampling</a:t>
            </a:r>
          </a:p>
          <a:p>
            <a:r>
              <a:rPr lang="en-US" sz="2400" dirty="0"/>
              <a:t>Why?</a:t>
            </a:r>
          </a:p>
          <a:p>
            <a:r>
              <a:rPr lang="en-US" sz="2400" dirty="0"/>
              <a:t>We can fix the problem if we know how many siblings each child has</a:t>
            </a:r>
          </a:p>
        </p:txBody>
      </p:sp>
      <p:sp>
        <p:nvSpPr>
          <p:cNvPr id="5" name="Date Placeholder 4">
            <a:extLst>
              <a:ext uri="{FF2B5EF4-FFF2-40B4-BE49-F238E27FC236}">
                <a16:creationId xmlns:a16="http://schemas.microsoft.com/office/drawing/2014/main" id="{7E241885-6B56-6740-8EDE-2E28AD376373}"/>
              </a:ext>
            </a:extLst>
          </p:cNvPr>
          <p:cNvSpPr>
            <a:spLocks noGrp="1"/>
          </p:cNvSpPr>
          <p:nvPr>
            <p:ph type="dt" sz="half" idx="10"/>
          </p:nvPr>
        </p:nvSpPr>
        <p:spPr/>
        <p:txBody>
          <a:bodyPr/>
          <a:lstStyle/>
          <a:p>
            <a:fld id="{63ABA76C-2DEC-964C-AA48-930CFBBF47B5}"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49C23FAF-3D82-4647-857B-3CDE29FDF915}"/>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978C00A5-0C16-D242-989C-04627634FCB3}"/>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34</a:t>
            </a:fld>
            <a:endParaRPr lang="en-US">
              <a:solidFill>
                <a:srgbClr val="000000">
                  <a:tint val="75000"/>
                </a:srgbClr>
              </a:solidFill>
              <a:uFillTx/>
            </a:endParaRPr>
          </a:p>
        </p:txBody>
      </p:sp>
    </p:spTree>
    <p:extLst>
      <p:ext uri="{BB962C8B-B14F-4D97-AF65-F5344CB8AC3E}">
        <p14:creationId xmlns:p14="http://schemas.microsoft.com/office/powerpoint/2010/main" val="1783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4" y="2364014"/>
            <a:ext cx="6946900" cy="4076700"/>
          </a:xfrm>
          <a:prstGeom prst="rect">
            <a:avLst/>
          </a:prstGeom>
        </p:spPr>
      </p:pic>
      <p:sp>
        <p:nvSpPr>
          <p:cNvPr id="2" name="Title 1"/>
          <p:cNvSpPr>
            <a:spLocks noGrp="1"/>
          </p:cNvSpPr>
          <p:nvPr>
            <p:ph type="title"/>
          </p:nvPr>
        </p:nvSpPr>
        <p:spPr/>
        <p:txBody>
          <a:bodyPr/>
          <a:lstStyle/>
          <a:p>
            <a:r>
              <a:rPr lang="en-US" dirty="0"/>
              <a:t>Administrative Data of 80000 mothers</a:t>
            </a:r>
          </a:p>
        </p:txBody>
      </p:sp>
      <p:sp>
        <p:nvSpPr>
          <p:cNvPr id="3" name="Content Placeholder 2"/>
          <p:cNvSpPr>
            <a:spLocks noGrp="1"/>
          </p:cNvSpPr>
          <p:nvPr>
            <p:ph idx="1"/>
          </p:nvPr>
        </p:nvSpPr>
        <p:spPr/>
        <p:txBody>
          <a:bodyPr/>
          <a:lstStyle/>
          <a:p>
            <a:r>
              <a:rPr lang="en-US" dirty="0"/>
              <a:t>Compare the proportions in the true population to our administrative dataset</a:t>
            </a:r>
          </a:p>
        </p:txBody>
      </p:sp>
      <p:sp>
        <p:nvSpPr>
          <p:cNvPr id="4" name="TextBox 3"/>
          <p:cNvSpPr txBox="1"/>
          <p:nvPr/>
        </p:nvSpPr>
        <p:spPr>
          <a:xfrm>
            <a:off x="8039703" y="4233333"/>
            <a:ext cx="3608011" cy="1200328"/>
          </a:xfrm>
          <a:prstGeom prst="rect">
            <a:avLst/>
          </a:prstGeom>
        </p:spPr>
        <p:txBody>
          <a:bodyPr wrap="square" rtlCol="0">
            <a:spAutoFit/>
          </a:bodyPr>
          <a:lstStyle/>
          <a:p>
            <a:r>
              <a:rPr lang="en-US" sz="2400" b="1" dirty="0">
                <a:solidFill>
                  <a:srgbClr val="0000FF"/>
                </a:solidFill>
              </a:rPr>
              <a:t>This can’t possibly make a difference, right?</a:t>
            </a:r>
          </a:p>
        </p:txBody>
      </p:sp>
      <p:sp>
        <p:nvSpPr>
          <p:cNvPr id="6" name="Date Placeholder 5">
            <a:extLst>
              <a:ext uri="{FF2B5EF4-FFF2-40B4-BE49-F238E27FC236}">
                <a16:creationId xmlns:a16="http://schemas.microsoft.com/office/drawing/2014/main" id="{B79CD023-0186-7345-B460-4C852CB2A885}"/>
              </a:ext>
            </a:extLst>
          </p:cNvPr>
          <p:cNvSpPr>
            <a:spLocks noGrp="1"/>
          </p:cNvSpPr>
          <p:nvPr>
            <p:ph type="dt" sz="half" idx="10"/>
          </p:nvPr>
        </p:nvSpPr>
        <p:spPr/>
        <p:txBody>
          <a:bodyPr/>
          <a:lstStyle/>
          <a:p>
            <a:fld id="{4B973D88-BBB4-2840-9BE2-9EA3B9B25B79}" type="datetime1">
              <a:rPr lang="en-US" smtClean="0">
                <a:solidFill>
                  <a:srgbClr val="000000">
                    <a:tint val="75000"/>
                  </a:srgbClr>
                </a:solidFill>
                <a:uFillTx/>
              </a:rPr>
              <a:t>1/21/18</a:t>
            </a:fld>
            <a:endParaRPr lang="en-US">
              <a:solidFill>
                <a:srgbClr val="000000">
                  <a:tint val="75000"/>
                </a:srgbClr>
              </a:solidFill>
              <a:uFillTx/>
            </a:endParaRPr>
          </a:p>
        </p:txBody>
      </p:sp>
      <p:sp>
        <p:nvSpPr>
          <p:cNvPr id="7" name="Footer Placeholder 6">
            <a:extLst>
              <a:ext uri="{FF2B5EF4-FFF2-40B4-BE49-F238E27FC236}">
                <a16:creationId xmlns:a16="http://schemas.microsoft.com/office/drawing/2014/main" id="{5EE537AF-D9D6-DF40-BF6D-EE2F4C844D5D}"/>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8" name="Slide Number Placeholder 7">
            <a:extLst>
              <a:ext uri="{FF2B5EF4-FFF2-40B4-BE49-F238E27FC236}">
                <a16:creationId xmlns:a16="http://schemas.microsoft.com/office/drawing/2014/main" id="{D7176E6D-2262-0A41-953B-4D909728C51C}"/>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35</a:t>
            </a:fld>
            <a:endParaRPr lang="en-US">
              <a:solidFill>
                <a:srgbClr val="000000">
                  <a:tint val="75000"/>
                </a:srgbClr>
              </a:solidFill>
              <a:uFillTx/>
            </a:endParaRPr>
          </a:p>
        </p:txBody>
      </p:sp>
    </p:spTree>
    <p:extLst>
      <p:ext uri="{BB962C8B-B14F-4D97-AF65-F5344CB8AC3E}">
        <p14:creationId xmlns:p14="http://schemas.microsoft.com/office/powerpoint/2010/main" val="173561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amplingDistSRSv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2466824"/>
            <a:ext cx="6946900" cy="4076700"/>
          </a:xfrm>
          <a:prstGeom prst="rect">
            <a:avLst/>
          </a:prstGeom>
        </p:spPr>
      </p:pic>
      <p:sp>
        <p:nvSpPr>
          <p:cNvPr id="2" name="Title 1"/>
          <p:cNvSpPr>
            <a:spLocks noGrp="1"/>
          </p:cNvSpPr>
          <p:nvPr>
            <p:ph type="title"/>
          </p:nvPr>
        </p:nvSpPr>
        <p:spPr/>
        <p:txBody>
          <a:bodyPr/>
          <a:lstStyle/>
          <a:p>
            <a:r>
              <a:rPr lang="en-US" dirty="0"/>
              <a:t>Administrative Data of 80,000 mothers</a:t>
            </a:r>
          </a:p>
        </p:txBody>
      </p:sp>
      <p:sp>
        <p:nvSpPr>
          <p:cNvPr id="3" name="Content Placeholder 2"/>
          <p:cNvSpPr>
            <a:spLocks noGrp="1"/>
          </p:cNvSpPr>
          <p:nvPr>
            <p:ph idx="1"/>
          </p:nvPr>
        </p:nvSpPr>
        <p:spPr/>
        <p:txBody>
          <a:bodyPr/>
          <a:lstStyle/>
          <a:p>
            <a:r>
              <a:rPr lang="en-US" dirty="0"/>
              <a:t>Compare the accuracy based on 1000 simulations of Administrative Correlated Data</a:t>
            </a:r>
          </a:p>
        </p:txBody>
      </p:sp>
      <p:sp>
        <p:nvSpPr>
          <p:cNvPr id="4" name="Date Placeholder 3">
            <a:extLst>
              <a:ext uri="{FF2B5EF4-FFF2-40B4-BE49-F238E27FC236}">
                <a16:creationId xmlns:a16="http://schemas.microsoft.com/office/drawing/2014/main" id="{2C913CC8-AC4D-A148-853A-0E66E1C69F7B}"/>
              </a:ext>
            </a:extLst>
          </p:cNvPr>
          <p:cNvSpPr>
            <a:spLocks noGrp="1"/>
          </p:cNvSpPr>
          <p:nvPr>
            <p:ph type="dt" sz="half" idx="10"/>
          </p:nvPr>
        </p:nvSpPr>
        <p:spPr/>
        <p:txBody>
          <a:bodyPr/>
          <a:lstStyle/>
          <a:p>
            <a:fld id="{DCD873BD-B977-B14D-A92C-2CDBCBC51F34}"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6253002F-EFAD-7F44-B178-EE18DC39F406}"/>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B5628875-5923-1F4E-9C6B-8C0664CF219C}"/>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36</a:t>
            </a:fld>
            <a:endParaRPr lang="en-US">
              <a:solidFill>
                <a:srgbClr val="000000">
                  <a:tint val="75000"/>
                </a:srgbClr>
              </a:solidFill>
              <a:uFillTx/>
            </a:endParaRPr>
          </a:p>
        </p:txBody>
      </p:sp>
    </p:spTree>
    <p:extLst>
      <p:ext uri="{BB962C8B-B14F-4D97-AF65-F5344CB8AC3E}">
        <p14:creationId xmlns:p14="http://schemas.microsoft.com/office/powerpoint/2010/main" val="2130523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0699" y="2663688"/>
            <a:ext cx="10916201" cy="3210756"/>
          </a:xfrm>
        </p:spPr>
        <p:txBody>
          <a:bodyPr>
            <a:normAutofit fontScale="90000"/>
          </a:bodyPr>
          <a:lstStyle/>
          <a:p>
            <a:r>
              <a:rPr lang="en-US" sz="10700" dirty="0"/>
              <a:t>Are first-borns more likely to attend Harvard?</a:t>
            </a:r>
            <a:endParaRPr lang="en-US" dirty="0">
              <a:uFillTx/>
            </a:endParaRPr>
          </a:p>
        </p:txBody>
      </p:sp>
      <p:sp>
        <p:nvSpPr>
          <p:cNvPr id="2" name="TextBox 1"/>
          <p:cNvSpPr txBox="1"/>
          <p:nvPr/>
        </p:nvSpPr>
        <p:spPr>
          <a:xfrm>
            <a:off x="9204476" y="1100667"/>
            <a:ext cx="2346476" cy="1569660"/>
          </a:xfrm>
          <a:prstGeom prst="rect">
            <a:avLst/>
          </a:prstGeom>
        </p:spPr>
        <p:txBody>
          <a:bodyPr wrap="square" rtlCol="0">
            <a:spAutoFit/>
          </a:bodyPr>
          <a:lstStyle/>
          <a:p>
            <a:r>
              <a:rPr lang="en-US" sz="3200" dirty="0">
                <a:solidFill>
                  <a:schemeClr val="bg1"/>
                </a:solidFill>
              </a:rPr>
              <a:t>And What about Berkeley?</a:t>
            </a:r>
          </a:p>
        </p:txBody>
      </p:sp>
      <p:sp>
        <p:nvSpPr>
          <p:cNvPr id="3" name="Date Placeholder 2">
            <a:extLst>
              <a:ext uri="{FF2B5EF4-FFF2-40B4-BE49-F238E27FC236}">
                <a16:creationId xmlns:a16="http://schemas.microsoft.com/office/drawing/2014/main" id="{CD9468FA-B75C-E740-8CC1-D40886D0919F}"/>
              </a:ext>
            </a:extLst>
          </p:cNvPr>
          <p:cNvSpPr>
            <a:spLocks noGrp="1"/>
          </p:cNvSpPr>
          <p:nvPr>
            <p:ph type="dt" sz="half" idx="10"/>
          </p:nvPr>
        </p:nvSpPr>
        <p:spPr/>
        <p:txBody>
          <a:bodyPr/>
          <a:lstStyle/>
          <a:p>
            <a:fld id="{A5FB672A-0ACE-6440-AA19-E11EF73CCC7B}" type="datetime1">
              <a:rPr lang="en-US" smtClean="0">
                <a:uFillTx/>
              </a:rPr>
              <a:t>1/21/18</a:t>
            </a:fld>
            <a:endParaRPr lang="en-US">
              <a:uFillTx/>
            </a:endParaRPr>
          </a:p>
        </p:txBody>
      </p:sp>
      <p:sp>
        <p:nvSpPr>
          <p:cNvPr id="4" name="Footer Placeholder 3">
            <a:extLst>
              <a:ext uri="{FF2B5EF4-FFF2-40B4-BE49-F238E27FC236}">
                <a16:creationId xmlns:a16="http://schemas.microsoft.com/office/drawing/2014/main" id="{ECDB27FB-82AE-8047-B65B-800FD117C7F4}"/>
              </a:ext>
            </a:extLst>
          </p:cNvPr>
          <p:cNvSpPr>
            <a:spLocks noGrp="1"/>
          </p:cNvSpPr>
          <p:nvPr>
            <p:ph type="ftr" sz="quarter" idx="11"/>
          </p:nvPr>
        </p:nvSpPr>
        <p:spPr/>
        <p:txBody>
          <a:bodyPr/>
          <a:lstStyle/>
          <a:p>
            <a:r>
              <a:rPr lang="en-US">
                <a:uFillTx/>
              </a:rPr>
              <a:t>Data 100 - Lecture 2</a:t>
            </a:r>
          </a:p>
        </p:txBody>
      </p:sp>
      <p:sp>
        <p:nvSpPr>
          <p:cNvPr id="5" name="Slide Number Placeholder 4">
            <a:extLst>
              <a:ext uri="{FF2B5EF4-FFF2-40B4-BE49-F238E27FC236}">
                <a16:creationId xmlns:a16="http://schemas.microsoft.com/office/drawing/2014/main" id="{A2DA1F5D-92EA-2B43-B02C-246AD5D0B9B5}"/>
              </a:ext>
            </a:extLst>
          </p:cNvPr>
          <p:cNvSpPr>
            <a:spLocks noGrp="1"/>
          </p:cNvSpPr>
          <p:nvPr>
            <p:ph type="sldNum" sz="quarter" idx="12"/>
          </p:nvPr>
        </p:nvSpPr>
        <p:spPr/>
        <p:txBody>
          <a:bodyPr/>
          <a:lstStyle/>
          <a:p>
            <a:fld id="{DC2A921A-EC74-6F4D-8465-D463C43FF014}" type="slidenum">
              <a:rPr lang="en-US" smtClean="0">
                <a:uFillTx/>
              </a:rPr>
              <a:pPr/>
              <a:t>37</a:t>
            </a:fld>
            <a:endParaRPr lang="en-US">
              <a:uFillTx/>
            </a:endParaRPr>
          </a:p>
        </p:txBody>
      </p:sp>
    </p:spTree>
    <p:extLst>
      <p:ext uri="{BB962C8B-B14F-4D97-AF65-F5344CB8AC3E}">
        <p14:creationId xmlns:p14="http://schemas.microsoft.com/office/powerpoint/2010/main" val="261617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First-borns predominate at Harvard</a:t>
            </a:r>
          </a:p>
        </p:txBody>
      </p:sp>
      <p:sp>
        <p:nvSpPr>
          <p:cNvPr id="3" name="Content Placeholder 2"/>
          <p:cNvSpPr>
            <a:spLocks noGrp="1"/>
          </p:cNvSpPr>
          <p:nvPr>
            <p:ph idx="1"/>
          </p:nvPr>
        </p:nvSpPr>
        <p:spPr/>
        <p:txBody>
          <a:bodyPr>
            <a:normAutofit lnSpcReduction="10000"/>
          </a:bodyPr>
          <a:lstStyle/>
          <a:p>
            <a:r>
              <a:rPr lang="en-US" dirty="0"/>
              <a:t>Professor </a:t>
            </a:r>
            <a:r>
              <a:rPr lang="en-US" dirty="0" err="1"/>
              <a:t>Sandel</a:t>
            </a:r>
            <a:r>
              <a:rPr lang="en-US" dirty="0"/>
              <a:t> found 75% of the students in his class are first born</a:t>
            </a:r>
          </a:p>
          <a:p>
            <a:r>
              <a:rPr lang="en-US" dirty="0"/>
              <a:t>We know from our study of mothers aged 40-44</a:t>
            </a:r>
          </a:p>
          <a:p>
            <a:endParaRPr lang="en-US" dirty="0"/>
          </a:p>
          <a:p>
            <a:endParaRPr lang="en-US" dirty="0"/>
          </a:p>
          <a:p>
            <a:pPr marL="14287" indent="0">
              <a:buNone/>
            </a:pPr>
            <a:endParaRPr lang="en-US" dirty="0"/>
          </a:p>
          <a:p>
            <a:r>
              <a:rPr lang="en-US" dirty="0"/>
              <a:t>The proportion of first born children in this group of children: 100/(21 + 86 + 69 + 52) = </a:t>
            </a:r>
            <a:r>
              <a:rPr lang="en-US" b="1" dirty="0"/>
              <a:t>1/2.3 </a:t>
            </a:r>
            <a:r>
              <a:rPr lang="en-US" dirty="0"/>
              <a:t>= 0.44 or 44%</a:t>
            </a:r>
          </a:p>
          <a:p>
            <a:pPr marL="14287"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10800373"/>
              </p:ext>
            </p:extLst>
          </p:nvPr>
        </p:nvGraphicFramePr>
        <p:xfrm>
          <a:off x="1802191" y="3592283"/>
          <a:ext cx="7886097" cy="1107440"/>
        </p:xfrm>
        <a:graphic>
          <a:graphicData uri="http://schemas.openxmlformats.org/drawingml/2006/table">
            <a:tbl>
              <a:tblPr firstRow="1" bandRow="1">
                <a:tableStyleId>{5C22544A-7EE6-4342-B048-85BDC9FD1C3A}</a:tableStyleId>
              </a:tblPr>
              <a:tblGrid>
                <a:gridCol w="2080381">
                  <a:extLst>
                    <a:ext uri="{9D8B030D-6E8A-4147-A177-3AD203B41FA5}">
                      <a16:colId xmlns:a16="http://schemas.microsoft.com/office/drawing/2014/main" val="20000"/>
                    </a:ext>
                  </a:extLst>
                </a:gridCol>
                <a:gridCol w="1182830">
                  <a:extLst>
                    <a:ext uri="{9D8B030D-6E8A-4147-A177-3AD203B41FA5}">
                      <a16:colId xmlns:a16="http://schemas.microsoft.com/office/drawing/2014/main" val="20001"/>
                    </a:ext>
                  </a:extLst>
                </a:gridCol>
                <a:gridCol w="1631606">
                  <a:extLst>
                    <a:ext uri="{9D8B030D-6E8A-4147-A177-3AD203B41FA5}">
                      <a16:colId xmlns:a16="http://schemas.microsoft.com/office/drawing/2014/main" val="20002"/>
                    </a:ext>
                  </a:extLst>
                </a:gridCol>
                <a:gridCol w="1495640">
                  <a:extLst>
                    <a:ext uri="{9D8B030D-6E8A-4147-A177-3AD203B41FA5}">
                      <a16:colId xmlns:a16="http://schemas.microsoft.com/office/drawing/2014/main" val="20003"/>
                    </a:ext>
                  </a:extLst>
                </a:gridCol>
                <a:gridCol w="1495640">
                  <a:extLst>
                    <a:ext uri="{9D8B030D-6E8A-4147-A177-3AD203B41FA5}">
                      <a16:colId xmlns:a16="http://schemas.microsoft.com/office/drawing/2014/main" val="20004"/>
                    </a:ext>
                  </a:extLst>
                </a:gridCol>
              </a:tblGrid>
              <a:tr h="0">
                <a:tc>
                  <a:txBody>
                    <a:bodyPr/>
                    <a:lstStyle/>
                    <a:p>
                      <a:endParaRPr lang="en-US" dirty="0"/>
                    </a:p>
                  </a:txBody>
                  <a:tcPr/>
                </a:tc>
                <a:tc gridSpan="4">
                  <a:txBody>
                    <a:bodyPr/>
                    <a:lstStyle/>
                    <a:p>
                      <a:pPr algn="ctr"/>
                      <a:r>
                        <a:rPr lang="en-US" dirty="0"/>
                        <a:t>Number of Children</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1"/>
                  </a:ext>
                </a:extLst>
              </a:tr>
              <a:tr h="370840">
                <a:tc>
                  <a:txBody>
                    <a:bodyPr/>
                    <a:lstStyle/>
                    <a:p>
                      <a:r>
                        <a:rPr lang="en-US" dirty="0"/>
                        <a:t>Percent mothers</a:t>
                      </a:r>
                    </a:p>
                  </a:txBody>
                  <a:tcPr/>
                </a:tc>
                <a:tc>
                  <a:txBody>
                    <a:bodyPr/>
                    <a:lstStyle/>
                    <a:p>
                      <a:pPr algn="ctr"/>
                      <a:r>
                        <a:rPr lang="en-US" dirty="0"/>
                        <a:t>21%</a:t>
                      </a:r>
                    </a:p>
                  </a:txBody>
                  <a:tcPr/>
                </a:tc>
                <a:tc>
                  <a:txBody>
                    <a:bodyPr/>
                    <a:lstStyle/>
                    <a:p>
                      <a:pPr algn="ctr"/>
                      <a:r>
                        <a:rPr lang="en-US" dirty="0"/>
                        <a:t>43%</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2"/>
                  </a:ext>
                </a:extLst>
              </a:tr>
            </a:tbl>
          </a:graphicData>
        </a:graphic>
      </p:graphicFrame>
      <p:sp>
        <p:nvSpPr>
          <p:cNvPr id="4" name="Date Placeholder 3">
            <a:extLst>
              <a:ext uri="{FF2B5EF4-FFF2-40B4-BE49-F238E27FC236}">
                <a16:creationId xmlns:a16="http://schemas.microsoft.com/office/drawing/2014/main" id="{EE71A9D4-4F9F-B34F-8F63-5E0FBA0B3BEF}"/>
              </a:ext>
            </a:extLst>
          </p:cNvPr>
          <p:cNvSpPr>
            <a:spLocks noGrp="1"/>
          </p:cNvSpPr>
          <p:nvPr>
            <p:ph type="dt" sz="half" idx="10"/>
          </p:nvPr>
        </p:nvSpPr>
        <p:spPr/>
        <p:txBody>
          <a:bodyPr/>
          <a:lstStyle/>
          <a:p>
            <a:fld id="{B6788641-A155-9F47-A263-A7B3CDB3BF47}"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A1E4AE13-EE8C-3D48-825D-7E857DAF64B4}"/>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A3C819F4-C4A7-EF4F-8A28-87D9E22C6E94}"/>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38</a:t>
            </a:fld>
            <a:endParaRPr lang="en-US">
              <a:solidFill>
                <a:srgbClr val="000000">
                  <a:tint val="75000"/>
                </a:srgbClr>
              </a:solidFill>
              <a:uFillTx/>
            </a:endParaRPr>
          </a:p>
        </p:txBody>
      </p:sp>
    </p:spTree>
    <p:extLst>
      <p:ext uri="{BB962C8B-B14F-4D97-AF65-F5344CB8AC3E}">
        <p14:creationId xmlns:p14="http://schemas.microsoft.com/office/powerpoint/2010/main" val="488650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First-borns </a:t>
            </a:r>
            <a:r>
              <a:rPr lang="en-US" dirty="0"/>
              <a:t>predominate at Harvard</a:t>
            </a:r>
          </a:p>
        </p:txBody>
      </p:sp>
      <p:sp>
        <p:nvSpPr>
          <p:cNvPr id="3" name="Content Placeholder 2"/>
          <p:cNvSpPr>
            <a:spLocks noGrp="1"/>
          </p:cNvSpPr>
          <p:nvPr>
            <p:ph idx="1"/>
          </p:nvPr>
        </p:nvSpPr>
        <p:spPr/>
        <p:txBody>
          <a:bodyPr/>
          <a:lstStyle/>
          <a:p>
            <a:r>
              <a:rPr lang="en-US" dirty="0"/>
              <a:t>BUT that’s the wrong comparison</a:t>
            </a:r>
          </a:p>
          <a:p>
            <a:r>
              <a:rPr lang="en-US" dirty="0"/>
              <a:t>What about Data Provenance?</a:t>
            </a:r>
          </a:p>
          <a:p>
            <a:r>
              <a:rPr lang="en-US" dirty="0"/>
              <a:t>How large are Harvard families?</a:t>
            </a:r>
          </a:p>
          <a:p>
            <a:r>
              <a:rPr lang="en-US" dirty="0"/>
              <a:t>Do we have any reason to believe that mothers of Harvard students might not have the same fertility rate as all US mothers aged 40-44?</a:t>
            </a:r>
          </a:p>
          <a:p>
            <a:pPr marL="14287" indent="0">
              <a:buNone/>
            </a:pPr>
            <a:endParaRPr lang="en-US" dirty="0"/>
          </a:p>
        </p:txBody>
      </p:sp>
      <p:sp>
        <p:nvSpPr>
          <p:cNvPr id="4" name="Date Placeholder 3">
            <a:extLst>
              <a:ext uri="{FF2B5EF4-FFF2-40B4-BE49-F238E27FC236}">
                <a16:creationId xmlns:a16="http://schemas.microsoft.com/office/drawing/2014/main" id="{744C0F3E-8C39-B94A-9D07-2F0829841FC6}"/>
              </a:ext>
            </a:extLst>
          </p:cNvPr>
          <p:cNvSpPr>
            <a:spLocks noGrp="1"/>
          </p:cNvSpPr>
          <p:nvPr>
            <p:ph type="dt" sz="half" idx="10"/>
          </p:nvPr>
        </p:nvSpPr>
        <p:spPr/>
        <p:txBody>
          <a:bodyPr/>
          <a:lstStyle/>
          <a:p>
            <a:fld id="{C9D958E7-5F91-7B43-A339-8A1CA3B573ED}"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04030954-3B5E-C245-B16E-49416DF99181}"/>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B233F666-57A6-A64A-BDA7-F069D592C1B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39</a:t>
            </a:fld>
            <a:endParaRPr lang="en-US">
              <a:solidFill>
                <a:srgbClr val="000000">
                  <a:tint val="75000"/>
                </a:srgbClr>
              </a:solidFill>
              <a:uFillTx/>
            </a:endParaRPr>
          </a:p>
        </p:txBody>
      </p:sp>
    </p:spTree>
    <p:extLst>
      <p:ext uri="{BB962C8B-B14F-4D97-AF65-F5344CB8AC3E}">
        <p14:creationId xmlns:p14="http://schemas.microsoft.com/office/powerpoint/2010/main" val="415214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finish name/age model from Tues.</a:t>
            </a:r>
          </a:p>
        </p:txBody>
      </p:sp>
      <p:pic>
        <p:nvPicPr>
          <p:cNvPr id="4" name="Picture 3"/>
          <p:cNvPicPr>
            <a:picLocks noChangeAspect="1"/>
          </p:cNvPicPr>
          <p:nvPr/>
        </p:nvPicPr>
        <p:blipFill>
          <a:blip r:embed="rId2"/>
          <a:stretch>
            <a:fillRect/>
          </a:stretch>
        </p:blipFill>
        <p:spPr>
          <a:xfrm>
            <a:off x="1584960" y="1962080"/>
            <a:ext cx="9561576" cy="4491044"/>
          </a:xfrm>
          <a:prstGeom prst="rect">
            <a:avLst/>
          </a:prstGeom>
        </p:spPr>
      </p:pic>
      <p:sp>
        <p:nvSpPr>
          <p:cNvPr id="3" name="Date Placeholder 2">
            <a:extLst>
              <a:ext uri="{FF2B5EF4-FFF2-40B4-BE49-F238E27FC236}">
                <a16:creationId xmlns:a16="http://schemas.microsoft.com/office/drawing/2014/main" id="{2276A313-D1E7-5641-93FB-607A240B953A}"/>
              </a:ext>
            </a:extLst>
          </p:cNvPr>
          <p:cNvSpPr>
            <a:spLocks noGrp="1"/>
          </p:cNvSpPr>
          <p:nvPr>
            <p:ph type="dt" sz="half" idx="10"/>
          </p:nvPr>
        </p:nvSpPr>
        <p:spPr/>
        <p:txBody>
          <a:bodyPr/>
          <a:lstStyle/>
          <a:p>
            <a:fld id="{58E0DD76-9C58-9846-A7ED-1AA403258532}"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639C47C2-1A5D-DD49-9423-E9DF727A81C2}"/>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84041CBE-C035-D347-9099-E476EAEF3353}"/>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a:t>
            </a:fld>
            <a:endParaRPr lang="en-US">
              <a:solidFill>
                <a:srgbClr val="000000">
                  <a:tint val="75000"/>
                </a:srgbClr>
              </a:solidFill>
              <a:uFillTx/>
            </a:endParaRPr>
          </a:p>
        </p:txBody>
      </p:sp>
    </p:spTree>
    <p:extLst>
      <p:ext uri="{BB962C8B-B14F-4D97-AF65-F5344CB8AC3E}">
        <p14:creationId xmlns:p14="http://schemas.microsoft.com/office/powerpoint/2010/main" val="937108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6"/>
            <a:ext cx="10801350" cy="862208"/>
          </a:xfrm>
        </p:spPr>
        <p:txBody>
          <a:bodyPr/>
          <a:lstStyle/>
          <a:p>
            <a:r>
              <a:rPr lang="en-US" dirty="0"/>
              <a:t>According to Pew Research Center</a:t>
            </a:r>
          </a:p>
        </p:txBody>
      </p:sp>
      <p:pic>
        <p:nvPicPr>
          <p:cNvPr id="4" name="Content Placeholder 3" descr="ST_2015-05-07_childlessness-07.png"/>
          <p:cNvPicPr>
            <a:picLocks noGrp="1" noChangeAspect="1"/>
          </p:cNvPicPr>
          <p:nvPr>
            <p:ph idx="1"/>
          </p:nvPr>
        </p:nvPicPr>
        <p:blipFill>
          <a:blip r:embed="rId2">
            <a:extLst>
              <a:ext uri="{28A0092B-C50C-407E-A947-70E740481C1C}">
                <a14:useLocalDpi xmlns:a14="http://schemas.microsoft.com/office/drawing/2010/main" val="0"/>
              </a:ext>
            </a:extLst>
          </a:blip>
          <a:srcRect l="-147618" r="-147618"/>
          <a:stretch>
            <a:fillRect/>
          </a:stretch>
        </p:blipFill>
        <p:spPr>
          <a:xfrm>
            <a:off x="-3746089" y="1182884"/>
            <a:ext cx="13464246" cy="5571484"/>
          </a:xfrm>
        </p:spPr>
      </p:pic>
      <p:sp>
        <p:nvSpPr>
          <p:cNvPr id="5" name="TextBox 4"/>
          <p:cNvSpPr txBox="1"/>
          <p:nvPr/>
        </p:nvSpPr>
        <p:spPr>
          <a:xfrm>
            <a:off x="5757334" y="1849815"/>
            <a:ext cx="4076096" cy="2062103"/>
          </a:xfrm>
          <a:prstGeom prst="rect">
            <a:avLst/>
          </a:prstGeom>
        </p:spPr>
        <p:txBody>
          <a:bodyPr wrap="square" rtlCol="0">
            <a:spAutoFit/>
          </a:bodyPr>
          <a:lstStyle/>
          <a:p>
            <a:r>
              <a:rPr lang="en-US" sz="3200" dirty="0"/>
              <a:t>How might this impact the proportion of first born at Harvard?</a:t>
            </a:r>
          </a:p>
        </p:txBody>
      </p:sp>
      <p:sp>
        <p:nvSpPr>
          <p:cNvPr id="3" name="TextBox 2"/>
          <p:cNvSpPr txBox="1"/>
          <p:nvPr/>
        </p:nvSpPr>
        <p:spPr>
          <a:xfrm>
            <a:off x="5624286" y="5200952"/>
            <a:ext cx="6409218" cy="646331"/>
          </a:xfrm>
          <a:prstGeom prst="rect">
            <a:avLst/>
          </a:prstGeom>
        </p:spPr>
        <p:txBody>
          <a:bodyPr wrap="square" rtlCol="0">
            <a:spAutoFit/>
          </a:bodyPr>
          <a:lstStyle/>
          <a:p>
            <a:r>
              <a:rPr lang="en-US" dirty="0"/>
              <a:t>http://</a:t>
            </a:r>
            <a:r>
              <a:rPr lang="en-US" dirty="0" err="1"/>
              <a:t>www.pewsocialtrends.org</a:t>
            </a:r>
            <a:r>
              <a:rPr lang="en-US" dirty="0"/>
              <a:t>/2015/05/07/family-size-among-mothers/</a:t>
            </a:r>
          </a:p>
        </p:txBody>
      </p:sp>
      <p:sp>
        <p:nvSpPr>
          <p:cNvPr id="6" name="Date Placeholder 5">
            <a:extLst>
              <a:ext uri="{FF2B5EF4-FFF2-40B4-BE49-F238E27FC236}">
                <a16:creationId xmlns:a16="http://schemas.microsoft.com/office/drawing/2014/main" id="{6E5A1683-E962-9E4D-BB7C-22991695B29D}"/>
              </a:ext>
            </a:extLst>
          </p:cNvPr>
          <p:cNvSpPr>
            <a:spLocks noGrp="1"/>
          </p:cNvSpPr>
          <p:nvPr>
            <p:ph type="dt" sz="half" idx="10"/>
          </p:nvPr>
        </p:nvSpPr>
        <p:spPr/>
        <p:txBody>
          <a:bodyPr/>
          <a:lstStyle/>
          <a:p>
            <a:fld id="{FA5CA1A6-EE3C-7644-976B-8A06904DFDD7}" type="datetime1">
              <a:rPr lang="en-US" smtClean="0">
                <a:solidFill>
                  <a:srgbClr val="000000">
                    <a:tint val="75000"/>
                  </a:srgbClr>
                </a:solidFill>
                <a:uFillTx/>
              </a:rPr>
              <a:t>1/21/18</a:t>
            </a:fld>
            <a:endParaRPr lang="en-US">
              <a:solidFill>
                <a:srgbClr val="000000">
                  <a:tint val="75000"/>
                </a:srgbClr>
              </a:solidFill>
              <a:uFillTx/>
            </a:endParaRPr>
          </a:p>
        </p:txBody>
      </p:sp>
      <p:sp>
        <p:nvSpPr>
          <p:cNvPr id="7" name="Footer Placeholder 6">
            <a:extLst>
              <a:ext uri="{FF2B5EF4-FFF2-40B4-BE49-F238E27FC236}">
                <a16:creationId xmlns:a16="http://schemas.microsoft.com/office/drawing/2014/main" id="{3C417291-AEC5-F641-A315-B17E9E331D91}"/>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8" name="Slide Number Placeholder 7">
            <a:extLst>
              <a:ext uri="{FF2B5EF4-FFF2-40B4-BE49-F238E27FC236}">
                <a16:creationId xmlns:a16="http://schemas.microsoft.com/office/drawing/2014/main" id="{003A7235-14D1-BE46-B17B-E103F69B1FE7}"/>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40</a:t>
            </a:fld>
            <a:endParaRPr lang="en-US">
              <a:solidFill>
                <a:srgbClr val="000000">
                  <a:tint val="75000"/>
                </a:srgbClr>
              </a:solidFill>
              <a:uFillTx/>
            </a:endParaRPr>
          </a:p>
        </p:txBody>
      </p:sp>
    </p:spTree>
    <p:extLst>
      <p:ext uri="{BB962C8B-B14F-4D97-AF65-F5344CB8AC3E}">
        <p14:creationId xmlns:p14="http://schemas.microsoft.com/office/powerpoint/2010/main" val="1820026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Big Data compensate for no SRS?</a:t>
            </a:r>
          </a:p>
        </p:txBody>
      </p:sp>
      <p:sp>
        <p:nvSpPr>
          <p:cNvPr id="3" name="Content Placeholder 2"/>
          <p:cNvSpPr>
            <a:spLocks noGrp="1"/>
          </p:cNvSpPr>
          <p:nvPr>
            <p:ph sz="half" idx="1"/>
          </p:nvPr>
        </p:nvSpPr>
        <p:spPr>
          <a:xfrm>
            <a:off x="838200" y="1450848"/>
            <a:ext cx="4519991" cy="5047487"/>
          </a:xfrm>
        </p:spPr>
        <p:txBody>
          <a:bodyPr>
            <a:normAutofit fontScale="85000" lnSpcReduction="10000"/>
          </a:bodyPr>
          <a:lstStyle/>
          <a:p>
            <a:r>
              <a:rPr lang="en-US" dirty="0"/>
              <a:t>Size matters, but only after we have quality</a:t>
            </a:r>
          </a:p>
          <a:p>
            <a:r>
              <a:rPr lang="en-US" dirty="0"/>
              <a:t>Big does not guarantee better</a:t>
            </a:r>
          </a:p>
          <a:p>
            <a:r>
              <a:rPr lang="en-US" dirty="0"/>
              <a:t>With a slight correlation between the presence of the characteristic and the appearance in the dataset, the accuracy of a SRS of 100 outperforms a AD of 90%  </a:t>
            </a:r>
          </a:p>
          <a:p>
            <a:endParaRPr lang="en-US" dirty="0"/>
          </a:p>
          <a:p>
            <a:pPr>
              <a:lnSpc>
                <a:spcPct val="120000"/>
              </a:lnSpc>
              <a:spcBef>
                <a:spcPts val="0"/>
              </a:spcBef>
            </a:pPr>
            <a:r>
              <a:rPr lang="en-US" sz="2000" i="1" dirty="0"/>
              <a:t>I Got More Data, My Model Is More Refined</a:t>
            </a:r>
            <a:r>
              <a:rPr lang="mr-IN" sz="2000" i="1" dirty="0"/>
              <a:t>…</a:t>
            </a:r>
            <a:r>
              <a:rPr lang="en-US" sz="2000" i="1" dirty="0"/>
              <a:t>,</a:t>
            </a:r>
            <a:r>
              <a:rPr lang="en-US" sz="2000" dirty="0"/>
              <a:t> </a:t>
            </a:r>
            <a:r>
              <a:rPr lang="en-US" sz="2000" dirty="0" err="1"/>
              <a:t>Meng</a:t>
            </a:r>
            <a:r>
              <a:rPr lang="en-US" sz="2000" dirty="0"/>
              <a:t> &amp; </a:t>
            </a:r>
            <a:r>
              <a:rPr lang="en-US" sz="2000" dirty="0" err="1"/>
              <a:t>Xie</a:t>
            </a:r>
            <a:r>
              <a:rPr lang="en-US" sz="2000" dirty="0"/>
              <a:t> (2014)</a:t>
            </a:r>
          </a:p>
          <a:p>
            <a:pPr>
              <a:lnSpc>
                <a:spcPct val="120000"/>
              </a:lnSpc>
              <a:spcBef>
                <a:spcPts val="0"/>
              </a:spcBef>
            </a:pPr>
            <a:r>
              <a:rPr lang="en-US" sz="2000" dirty="0"/>
              <a:t>Econometrics Review</a:t>
            </a:r>
          </a:p>
        </p:txBody>
      </p:sp>
      <p:pic>
        <p:nvPicPr>
          <p:cNvPr id="12" name="Picture 11" descr="varbiasS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8190" y="1737707"/>
            <a:ext cx="6471255" cy="4076700"/>
          </a:xfrm>
          <a:prstGeom prst="rect">
            <a:avLst/>
          </a:prstGeom>
        </p:spPr>
      </p:pic>
      <p:sp>
        <p:nvSpPr>
          <p:cNvPr id="13" name="TextBox 12"/>
          <p:cNvSpPr txBox="1"/>
          <p:nvPr/>
        </p:nvSpPr>
        <p:spPr>
          <a:xfrm>
            <a:off x="5953125" y="4878487"/>
            <a:ext cx="5233914" cy="523220"/>
          </a:xfrm>
          <a:prstGeom prst="rect">
            <a:avLst/>
          </a:prstGeom>
        </p:spPr>
        <p:txBody>
          <a:bodyPr wrap="square" rtlCol="0">
            <a:spAutoFit/>
          </a:bodyPr>
          <a:lstStyle/>
          <a:p>
            <a:r>
              <a:rPr lang="en-US" sz="2800" dirty="0"/>
              <a:t>Sample Size (16m to 288 m)</a:t>
            </a:r>
          </a:p>
        </p:txBody>
      </p:sp>
      <p:cxnSp>
        <p:nvCxnSpPr>
          <p:cNvPr id="14" name="Straight Connector 13"/>
          <p:cNvCxnSpPr/>
          <p:nvPr/>
        </p:nvCxnSpPr>
        <p:spPr>
          <a:xfrm flipH="1">
            <a:off x="7648727" y="3122975"/>
            <a:ext cx="2068044" cy="1342813"/>
          </a:xfrm>
          <a:prstGeom prst="line">
            <a:avLst/>
          </a:prstGeom>
          <a:ln w="57150" cmpd="sng">
            <a:solidFill>
              <a:schemeClr val="tx1"/>
            </a:solidFill>
            <a:tailEnd type="triangle" w="lg"/>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rot="2203683">
            <a:off x="8923359" y="2406949"/>
            <a:ext cx="2554926" cy="954107"/>
          </a:xfrm>
          <a:prstGeom prst="rect">
            <a:avLst/>
          </a:prstGeom>
        </p:spPr>
        <p:txBody>
          <a:bodyPr wrap="square" rtlCol="0">
            <a:spAutoFit/>
          </a:bodyPr>
          <a:lstStyle/>
          <a:p>
            <a:r>
              <a:rPr lang="en-US" sz="2800" dirty="0"/>
              <a:t>Accuracy of SRS of 100</a:t>
            </a:r>
          </a:p>
        </p:txBody>
      </p:sp>
      <p:sp>
        <p:nvSpPr>
          <p:cNvPr id="16" name="TextBox 15"/>
          <p:cNvSpPr txBox="1"/>
          <p:nvPr/>
        </p:nvSpPr>
        <p:spPr>
          <a:xfrm>
            <a:off x="5941453" y="2086773"/>
            <a:ext cx="2747463" cy="954107"/>
          </a:xfrm>
          <a:prstGeom prst="rect">
            <a:avLst/>
          </a:prstGeom>
        </p:spPr>
        <p:txBody>
          <a:bodyPr wrap="square" rtlCol="0">
            <a:spAutoFit/>
          </a:bodyPr>
          <a:lstStyle/>
          <a:p>
            <a:r>
              <a:rPr lang="en-US" sz="2800" dirty="0"/>
              <a:t>Administrative Data</a:t>
            </a:r>
          </a:p>
        </p:txBody>
      </p:sp>
      <p:sp>
        <p:nvSpPr>
          <p:cNvPr id="4" name="Date Placeholder 3">
            <a:extLst>
              <a:ext uri="{FF2B5EF4-FFF2-40B4-BE49-F238E27FC236}">
                <a16:creationId xmlns:a16="http://schemas.microsoft.com/office/drawing/2014/main" id="{CF63E551-1B66-794E-BEAF-400CE2EE8B95}"/>
              </a:ext>
            </a:extLst>
          </p:cNvPr>
          <p:cNvSpPr>
            <a:spLocks noGrp="1"/>
          </p:cNvSpPr>
          <p:nvPr>
            <p:ph type="dt" sz="half" idx="10"/>
          </p:nvPr>
        </p:nvSpPr>
        <p:spPr/>
        <p:txBody>
          <a:bodyPr/>
          <a:lstStyle/>
          <a:p>
            <a:fld id="{AC3C04F9-CEE2-C844-B3D1-B4B364783B3B}"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5BEFEBAC-D886-B04A-B8C1-EE3D3867E657}"/>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64C75DCE-4BBC-7642-B132-5CD6FEBC312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41</a:t>
            </a:fld>
            <a:endParaRPr lang="en-US">
              <a:solidFill>
                <a:srgbClr val="000000">
                  <a:tint val="75000"/>
                </a:srgbClr>
              </a:solidFill>
              <a:uFillTx/>
            </a:endParaRPr>
          </a:p>
        </p:txBody>
      </p:sp>
    </p:spTree>
    <p:extLst>
      <p:ext uri="{BB962C8B-B14F-4D97-AF65-F5344CB8AC3E}">
        <p14:creationId xmlns:p14="http://schemas.microsoft.com/office/powerpoint/2010/main" val="42504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0699" y="2663688"/>
            <a:ext cx="10916201" cy="3210756"/>
          </a:xfrm>
        </p:spPr>
        <p:txBody>
          <a:bodyPr>
            <a:normAutofit fontScale="90000"/>
          </a:bodyPr>
          <a:lstStyle/>
          <a:p>
            <a:r>
              <a:rPr lang="en-US" sz="10700" dirty="0"/>
              <a:t>Are first-borns more likely to attend Harvard?</a:t>
            </a:r>
            <a:endParaRPr lang="en-US" dirty="0">
              <a:uFillTx/>
            </a:endParaRPr>
          </a:p>
        </p:txBody>
      </p:sp>
      <p:sp>
        <p:nvSpPr>
          <p:cNvPr id="2" name="Date Placeholder 1">
            <a:extLst>
              <a:ext uri="{FF2B5EF4-FFF2-40B4-BE49-F238E27FC236}">
                <a16:creationId xmlns:a16="http://schemas.microsoft.com/office/drawing/2014/main" id="{3C363C74-09B7-8D4E-AEE8-B8D76B989A98}"/>
              </a:ext>
            </a:extLst>
          </p:cNvPr>
          <p:cNvSpPr>
            <a:spLocks noGrp="1"/>
          </p:cNvSpPr>
          <p:nvPr>
            <p:ph type="dt" sz="half" idx="10"/>
          </p:nvPr>
        </p:nvSpPr>
        <p:spPr/>
        <p:txBody>
          <a:bodyPr/>
          <a:lstStyle/>
          <a:p>
            <a:fld id="{AC7F9ACE-D3BE-6843-B341-14C21ABDACD5}"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485D6B01-FCAD-054E-BBFF-669ADD786072}"/>
              </a:ext>
            </a:extLst>
          </p:cNvPr>
          <p:cNvSpPr>
            <a:spLocks noGrp="1"/>
          </p:cNvSpPr>
          <p:nvPr>
            <p:ph type="ftr" sz="quarter" idx="11"/>
          </p:nvPr>
        </p:nvSpPr>
        <p:spPr/>
        <p:txBody>
          <a:bodyPr/>
          <a:lstStyle/>
          <a:p>
            <a:r>
              <a:rPr lang="en-US">
                <a:uFillTx/>
              </a:rPr>
              <a:t>Data 100 - Lecture 2</a:t>
            </a:r>
          </a:p>
        </p:txBody>
      </p:sp>
      <p:sp>
        <p:nvSpPr>
          <p:cNvPr id="4" name="Slide Number Placeholder 3">
            <a:extLst>
              <a:ext uri="{FF2B5EF4-FFF2-40B4-BE49-F238E27FC236}">
                <a16:creationId xmlns:a16="http://schemas.microsoft.com/office/drawing/2014/main" id="{FCE3817D-4314-714A-A344-A330FB82159E}"/>
              </a:ext>
            </a:extLst>
          </p:cNvPr>
          <p:cNvSpPr>
            <a:spLocks noGrp="1"/>
          </p:cNvSpPr>
          <p:nvPr>
            <p:ph type="sldNum" sz="quarter" idx="12"/>
          </p:nvPr>
        </p:nvSpPr>
        <p:spPr/>
        <p:txBody>
          <a:bodyPr/>
          <a:lstStyle/>
          <a:p>
            <a:fld id="{DC2A921A-EC74-6F4D-8465-D463C43FF014}" type="slidenum">
              <a:rPr lang="en-US" smtClean="0">
                <a:uFillTx/>
              </a:rPr>
              <a:pPr/>
              <a:t>42</a:t>
            </a:fld>
            <a:endParaRPr lang="en-US">
              <a:uFillTx/>
            </a:endParaRPr>
          </a:p>
        </p:txBody>
      </p:sp>
    </p:spTree>
    <p:extLst>
      <p:ext uri="{BB962C8B-B14F-4D97-AF65-F5344CB8AC3E}">
        <p14:creationId xmlns:p14="http://schemas.microsoft.com/office/powerpoint/2010/main" val="48218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031" y="1046781"/>
            <a:ext cx="4590588" cy="1325563"/>
          </a:xfrm>
        </p:spPr>
        <p:txBody>
          <a:bodyPr>
            <a:noAutofit/>
          </a:bodyPr>
          <a:lstStyle/>
          <a:p>
            <a:r>
              <a:rPr lang="en-US" sz="3200" dirty="0">
                <a:uFillTx/>
              </a:rPr>
              <a:t>Children of mothers with at least one child at Harvard</a:t>
            </a:r>
          </a:p>
        </p:txBody>
      </p:sp>
      <p:sp>
        <p:nvSpPr>
          <p:cNvPr id="6" name="Oval 5"/>
          <p:cNvSpPr>
            <a:spLocks/>
          </p:cNvSpPr>
          <p:nvPr/>
        </p:nvSpPr>
        <p:spPr>
          <a:xfrm rot="16945689">
            <a:off x="3993911" y="733877"/>
            <a:ext cx="3929430" cy="697130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 name="Date Placeholder 1">
            <a:extLst>
              <a:ext uri="{FF2B5EF4-FFF2-40B4-BE49-F238E27FC236}">
                <a16:creationId xmlns:a16="http://schemas.microsoft.com/office/drawing/2014/main" id="{9D329DF6-6B78-2E45-819E-436265DF3FDA}"/>
              </a:ext>
            </a:extLst>
          </p:cNvPr>
          <p:cNvSpPr>
            <a:spLocks noGrp="1"/>
          </p:cNvSpPr>
          <p:nvPr>
            <p:ph type="dt" sz="half" idx="10"/>
          </p:nvPr>
        </p:nvSpPr>
        <p:spPr/>
        <p:txBody>
          <a:bodyPr/>
          <a:lstStyle/>
          <a:p>
            <a:fld id="{D3336410-88EB-114B-ADAA-0AB86B4CA97C}"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E9AA0850-A85D-414C-9881-FC3CDD301C54}"/>
              </a:ext>
            </a:extLst>
          </p:cNvPr>
          <p:cNvSpPr>
            <a:spLocks noGrp="1"/>
          </p:cNvSpPr>
          <p:nvPr>
            <p:ph type="ftr" sz="quarter" idx="11"/>
          </p:nvPr>
        </p:nvSpPr>
        <p:spPr/>
        <p:txBody>
          <a:bodyPr/>
          <a:lstStyle/>
          <a:p>
            <a:r>
              <a:rPr lang="en-US">
                <a:uFillTx/>
              </a:rPr>
              <a:t>Data 100 - Lecture 2</a:t>
            </a:r>
          </a:p>
        </p:txBody>
      </p:sp>
      <p:sp>
        <p:nvSpPr>
          <p:cNvPr id="5" name="Slide Number Placeholder 4">
            <a:extLst>
              <a:ext uri="{FF2B5EF4-FFF2-40B4-BE49-F238E27FC236}">
                <a16:creationId xmlns:a16="http://schemas.microsoft.com/office/drawing/2014/main" id="{75F66A76-1FEE-0042-A8D0-321B1C8C2465}"/>
              </a:ext>
            </a:extLst>
          </p:cNvPr>
          <p:cNvSpPr>
            <a:spLocks noGrp="1"/>
          </p:cNvSpPr>
          <p:nvPr>
            <p:ph type="sldNum" sz="quarter" idx="12"/>
          </p:nvPr>
        </p:nvSpPr>
        <p:spPr/>
        <p:txBody>
          <a:bodyPr/>
          <a:lstStyle/>
          <a:p>
            <a:fld id="{DC2A921A-EC74-6F4D-8465-D463C43FF014}" type="slidenum">
              <a:rPr lang="en-US" smtClean="0">
                <a:uFillTx/>
              </a:rPr>
              <a:pPr/>
              <a:t>43</a:t>
            </a:fld>
            <a:endParaRPr lang="en-US">
              <a:uFillTx/>
            </a:endParaRPr>
          </a:p>
        </p:txBody>
      </p:sp>
    </p:spTree>
    <p:extLst>
      <p:ext uri="{BB962C8B-B14F-4D97-AF65-F5344CB8AC3E}">
        <p14:creationId xmlns:p14="http://schemas.microsoft.com/office/powerpoint/2010/main" val="346746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031" y="1046781"/>
            <a:ext cx="4590588" cy="1325563"/>
          </a:xfrm>
        </p:spPr>
        <p:txBody>
          <a:bodyPr>
            <a:noAutofit/>
          </a:bodyPr>
          <a:lstStyle/>
          <a:p>
            <a:r>
              <a:rPr lang="en-US" sz="3200" dirty="0">
                <a:uFillTx/>
              </a:rPr>
              <a:t>Children of mothers with at least one child at Harvard</a:t>
            </a:r>
          </a:p>
        </p:txBody>
      </p:sp>
      <p:sp>
        <p:nvSpPr>
          <p:cNvPr id="6" name="Oval 5"/>
          <p:cNvSpPr>
            <a:spLocks/>
          </p:cNvSpPr>
          <p:nvPr/>
        </p:nvSpPr>
        <p:spPr>
          <a:xfrm rot="16945689">
            <a:off x="3993911" y="733877"/>
            <a:ext cx="3929430" cy="697130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grpSp>
        <p:nvGrpSpPr>
          <p:cNvPr id="5" name="Group 4"/>
          <p:cNvGrpSpPr/>
          <p:nvPr/>
        </p:nvGrpSpPr>
        <p:grpSpPr>
          <a:xfrm>
            <a:off x="3482614" y="2818191"/>
            <a:ext cx="4306901" cy="2818190"/>
            <a:chOff x="5163670" y="2280957"/>
            <a:chExt cx="3777130" cy="3777130"/>
          </a:xfrm>
        </p:grpSpPr>
        <p:sp>
          <p:nvSpPr>
            <p:cNvPr id="7" name="Oval 6"/>
            <p:cNvSpPr>
              <a:spLocks/>
            </p:cNvSpPr>
            <p:nvPr/>
          </p:nvSpPr>
          <p:spPr>
            <a:xfrm>
              <a:off x="5163670" y="2280957"/>
              <a:ext cx="3777130" cy="377713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8" name="TextBox 7"/>
            <p:cNvSpPr txBox="1">
              <a:spLocks/>
            </p:cNvSpPr>
            <p:nvPr/>
          </p:nvSpPr>
          <p:spPr>
            <a:xfrm rot="3600000">
              <a:off x="5375650" y="4208029"/>
              <a:ext cx="1435865" cy="944715"/>
            </a:xfrm>
            <a:prstGeom prst="rect">
              <a:avLst/>
            </a:prstGeom>
            <a:noFill/>
          </p:spPr>
          <p:txBody>
            <a:bodyPr wrap="none" rtlCol="0">
              <a:spAutoFit/>
            </a:bodyPr>
            <a:lstStyle/>
            <a:p>
              <a:pPr algn="ctr"/>
              <a:r>
                <a:rPr lang="en-US" sz="3200" dirty="0">
                  <a:solidFill>
                    <a:schemeClr val="bg1"/>
                  </a:solidFill>
                  <a:uFillTx/>
                </a:rPr>
                <a:t>First</a:t>
              </a:r>
            </a:p>
            <a:p>
              <a:pPr algn="ctr"/>
              <a:r>
                <a:rPr lang="en-US" sz="3200" dirty="0">
                  <a:solidFill>
                    <a:schemeClr val="bg1"/>
                  </a:solidFill>
                  <a:uFillTx/>
                </a:rPr>
                <a:t>Born</a:t>
              </a:r>
            </a:p>
          </p:txBody>
        </p:sp>
      </p:grpSp>
      <p:sp>
        <p:nvSpPr>
          <p:cNvPr id="2" name="Date Placeholder 1">
            <a:extLst>
              <a:ext uri="{FF2B5EF4-FFF2-40B4-BE49-F238E27FC236}">
                <a16:creationId xmlns:a16="http://schemas.microsoft.com/office/drawing/2014/main" id="{1D42476D-78E1-B14B-B114-464EA424A560}"/>
              </a:ext>
            </a:extLst>
          </p:cNvPr>
          <p:cNvSpPr>
            <a:spLocks noGrp="1"/>
          </p:cNvSpPr>
          <p:nvPr>
            <p:ph type="dt" sz="half" idx="10"/>
          </p:nvPr>
        </p:nvSpPr>
        <p:spPr/>
        <p:txBody>
          <a:bodyPr/>
          <a:lstStyle/>
          <a:p>
            <a:fld id="{ABD4DF65-0710-3548-AE9D-730B0F474067}"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1367C069-24F9-D741-950E-93E4BE6074C8}"/>
              </a:ext>
            </a:extLst>
          </p:cNvPr>
          <p:cNvSpPr>
            <a:spLocks noGrp="1"/>
          </p:cNvSpPr>
          <p:nvPr>
            <p:ph type="ftr" sz="quarter" idx="11"/>
          </p:nvPr>
        </p:nvSpPr>
        <p:spPr/>
        <p:txBody>
          <a:bodyPr/>
          <a:lstStyle/>
          <a:p>
            <a:r>
              <a:rPr lang="en-US">
                <a:uFillTx/>
              </a:rPr>
              <a:t>Data 100 - Lecture 2</a:t>
            </a:r>
          </a:p>
        </p:txBody>
      </p:sp>
      <p:sp>
        <p:nvSpPr>
          <p:cNvPr id="9" name="Slide Number Placeholder 8">
            <a:extLst>
              <a:ext uri="{FF2B5EF4-FFF2-40B4-BE49-F238E27FC236}">
                <a16:creationId xmlns:a16="http://schemas.microsoft.com/office/drawing/2014/main" id="{14EF62C7-261F-A24B-94B3-BFF5D3B38961}"/>
              </a:ext>
            </a:extLst>
          </p:cNvPr>
          <p:cNvSpPr>
            <a:spLocks noGrp="1"/>
          </p:cNvSpPr>
          <p:nvPr>
            <p:ph type="sldNum" sz="quarter" idx="12"/>
          </p:nvPr>
        </p:nvSpPr>
        <p:spPr/>
        <p:txBody>
          <a:bodyPr/>
          <a:lstStyle/>
          <a:p>
            <a:fld id="{DC2A921A-EC74-6F4D-8465-D463C43FF014}" type="slidenum">
              <a:rPr lang="en-US" smtClean="0">
                <a:uFillTx/>
              </a:rPr>
              <a:pPr/>
              <a:t>44</a:t>
            </a:fld>
            <a:endParaRPr lang="en-US">
              <a:uFillTx/>
            </a:endParaRPr>
          </a:p>
        </p:txBody>
      </p:sp>
    </p:spTree>
    <p:extLst>
      <p:ext uri="{BB962C8B-B14F-4D97-AF65-F5344CB8AC3E}">
        <p14:creationId xmlns:p14="http://schemas.microsoft.com/office/powerpoint/2010/main" val="224781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031" y="1046781"/>
            <a:ext cx="4590588" cy="1325563"/>
          </a:xfrm>
        </p:spPr>
        <p:txBody>
          <a:bodyPr>
            <a:noAutofit/>
          </a:bodyPr>
          <a:lstStyle/>
          <a:p>
            <a:r>
              <a:rPr lang="en-US" sz="3200" dirty="0">
                <a:uFillTx/>
              </a:rPr>
              <a:t>Children of mothers with at least one child at Harvard</a:t>
            </a:r>
          </a:p>
        </p:txBody>
      </p:sp>
      <p:sp>
        <p:nvSpPr>
          <p:cNvPr id="6" name="Oval 5"/>
          <p:cNvSpPr>
            <a:spLocks/>
          </p:cNvSpPr>
          <p:nvPr/>
        </p:nvSpPr>
        <p:spPr>
          <a:xfrm rot="16945689">
            <a:off x="3993911" y="733877"/>
            <a:ext cx="3929430" cy="697130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grpSp>
        <p:nvGrpSpPr>
          <p:cNvPr id="5" name="Group 4"/>
          <p:cNvGrpSpPr/>
          <p:nvPr/>
        </p:nvGrpSpPr>
        <p:grpSpPr>
          <a:xfrm>
            <a:off x="3313281" y="2818191"/>
            <a:ext cx="4306901" cy="2818190"/>
            <a:chOff x="5163670" y="2280957"/>
            <a:chExt cx="3777130" cy="3777130"/>
          </a:xfrm>
        </p:grpSpPr>
        <p:sp>
          <p:nvSpPr>
            <p:cNvPr id="7" name="Oval 6"/>
            <p:cNvSpPr>
              <a:spLocks/>
            </p:cNvSpPr>
            <p:nvPr/>
          </p:nvSpPr>
          <p:spPr>
            <a:xfrm>
              <a:off x="5163670" y="2280957"/>
              <a:ext cx="3777130" cy="377713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8" name="TextBox 7"/>
            <p:cNvSpPr txBox="1">
              <a:spLocks/>
            </p:cNvSpPr>
            <p:nvPr/>
          </p:nvSpPr>
          <p:spPr>
            <a:xfrm rot="3600000">
              <a:off x="5375650" y="4208029"/>
              <a:ext cx="1435865" cy="944715"/>
            </a:xfrm>
            <a:prstGeom prst="rect">
              <a:avLst/>
            </a:prstGeom>
            <a:noFill/>
          </p:spPr>
          <p:txBody>
            <a:bodyPr wrap="none" rtlCol="0">
              <a:spAutoFit/>
            </a:bodyPr>
            <a:lstStyle/>
            <a:p>
              <a:pPr algn="ctr"/>
              <a:r>
                <a:rPr lang="en-US" sz="3200" dirty="0">
                  <a:solidFill>
                    <a:schemeClr val="bg1"/>
                  </a:solidFill>
                  <a:uFillTx/>
                </a:rPr>
                <a:t>First</a:t>
              </a:r>
            </a:p>
            <a:p>
              <a:pPr algn="ctr"/>
              <a:r>
                <a:rPr lang="en-US" sz="3200">
                  <a:solidFill>
                    <a:schemeClr val="bg1"/>
                  </a:solidFill>
                  <a:uFillTx/>
                </a:rPr>
                <a:t>Born</a:t>
              </a:r>
              <a:endParaRPr lang="en-US" sz="3200" dirty="0">
                <a:solidFill>
                  <a:schemeClr val="bg1"/>
                </a:solidFill>
                <a:uFillTx/>
              </a:endParaRPr>
            </a:p>
          </p:txBody>
        </p:sp>
      </p:grpSp>
      <p:grpSp>
        <p:nvGrpSpPr>
          <p:cNvPr id="9" name="Group 8"/>
          <p:cNvGrpSpPr/>
          <p:nvPr/>
        </p:nvGrpSpPr>
        <p:grpSpPr>
          <a:xfrm>
            <a:off x="6143384" y="2874715"/>
            <a:ext cx="2190235" cy="2180282"/>
            <a:chOff x="5163670" y="1953173"/>
            <a:chExt cx="3777130" cy="4104914"/>
          </a:xfrm>
        </p:grpSpPr>
        <p:sp>
          <p:nvSpPr>
            <p:cNvPr id="10" name="Oval 9"/>
            <p:cNvSpPr>
              <a:spLocks/>
            </p:cNvSpPr>
            <p:nvPr/>
          </p:nvSpPr>
          <p:spPr>
            <a:xfrm>
              <a:off x="5163670" y="2280957"/>
              <a:ext cx="3777130" cy="377713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 name="TextBox 10"/>
            <p:cNvSpPr txBox="1">
              <a:spLocks/>
            </p:cNvSpPr>
            <p:nvPr/>
          </p:nvSpPr>
          <p:spPr>
            <a:xfrm rot="3600000">
              <a:off x="6680429" y="2669788"/>
              <a:ext cx="2866311" cy="1433081"/>
            </a:xfrm>
            <a:prstGeom prst="rect">
              <a:avLst/>
            </a:prstGeom>
            <a:noFill/>
          </p:spPr>
          <p:txBody>
            <a:bodyPr wrap="square" rtlCol="0">
              <a:spAutoFit/>
            </a:bodyPr>
            <a:lstStyle/>
            <a:p>
              <a:pPr algn="ctr"/>
              <a:r>
                <a:rPr lang="en-US" sz="2400" dirty="0">
                  <a:solidFill>
                    <a:schemeClr val="bg1"/>
                  </a:solidFill>
                  <a:uFillTx/>
                </a:rPr>
                <a:t>Harvard</a:t>
              </a:r>
            </a:p>
            <a:p>
              <a:pPr algn="ctr"/>
              <a:r>
                <a:rPr lang="en-US" sz="2400" dirty="0">
                  <a:solidFill>
                    <a:schemeClr val="bg1"/>
                  </a:solidFill>
                  <a:uFillTx/>
                </a:rPr>
                <a:t>Student</a:t>
              </a:r>
            </a:p>
          </p:txBody>
        </p:sp>
      </p:grpSp>
      <p:sp>
        <p:nvSpPr>
          <p:cNvPr id="12" name="TextBox 11"/>
          <p:cNvSpPr txBox="1">
            <a:spLocks/>
          </p:cNvSpPr>
          <p:nvPr/>
        </p:nvSpPr>
        <p:spPr>
          <a:xfrm rot="266161">
            <a:off x="6122613" y="3587860"/>
            <a:ext cx="1522411" cy="1200328"/>
          </a:xfrm>
          <a:prstGeom prst="rect">
            <a:avLst/>
          </a:prstGeom>
          <a:noFill/>
        </p:spPr>
        <p:txBody>
          <a:bodyPr wrap="square" rtlCol="0">
            <a:spAutoFit/>
          </a:bodyPr>
          <a:lstStyle/>
          <a:p>
            <a:pPr algn="ctr"/>
            <a:r>
              <a:rPr lang="en-US" sz="2400" dirty="0">
                <a:solidFill>
                  <a:srgbClr val="FFFF00"/>
                </a:solidFill>
                <a:uFillTx/>
              </a:rPr>
              <a:t>First born Harvard</a:t>
            </a:r>
          </a:p>
          <a:p>
            <a:pPr algn="ctr"/>
            <a:r>
              <a:rPr lang="en-US" sz="2400" dirty="0">
                <a:solidFill>
                  <a:srgbClr val="FFFF00"/>
                </a:solidFill>
                <a:uFillTx/>
              </a:rPr>
              <a:t>Student</a:t>
            </a:r>
          </a:p>
        </p:txBody>
      </p:sp>
      <p:sp>
        <p:nvSpPr>
          <p:cNvPr id="13" name="Title 3"/>
          <p:cNvSpPr txBox="1">
            <a:spLocks/>
          </p:cNvSpPr>
          <p:nvPr/>
        </p:nvSpPr>
        <p:spPr>
          <a:xfrm>
            <a:off x="517314" y="5355503"/>
            <a:ext cx="459058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bg1"/>
                </a:solidFill>
                <a:uFillTx/>
                <a:latin typeface="+mj-lt"/>
                <a:ea typeface="Helvetica Neue" charset="0"/>
                <a:cs typeface="Helvetica Neue" charset="0"/>
              </a:defRPr>
            </a:lvl1pPr>
          </a:lstStyle>
          <a:p>
            <a:r>
              <a:rPr lang="en-US" sz="3200" dirty="0"/>
              <a:t>Want  </a:t>
            </a:r>
          </a:p>
        </p:txBody>
      </p:sp>
      <p:graphicFrame>
        <p:nvGraphicFramePr>
          <p:cNvPr id="14" name="Content Placeholder 3"/>
          <p:cNvGraphicFramePr>
            <a:graphicFrameLocks noGrp="1" noChangeAspect="1"/>
          </p:cNvGraphicFramePr>
          <p:nvPr>
            <p:ph idx="1"/>
            <p:extLst>
              <p:ext uri="{D42A27DB-BD31-4B8C-83A1-F6EECF244321}">
                <p14:modId xmlns:p14="http://schemas.microsoft.com/office/powerpoint/2010/main" val="3361496318"/>
              </p:ext>
            </p:extLst>
          </p:nvPr>
        </p:nvGraphicFramePr>
        <p:xfrm>
          <a:off x="1729619" y="5729138"/>
          <a:ext cx="2348215" cy="669244"/>
        </p:xfrm>
        <a:graphic>
          <a:graphicData uri="http://schemas.openxmlformats.org/presentationml/2006/ole">
            <mc:AlternateContent xmlns:mc="http://schemas.openxmlformats.org/markup-compatibility/2006">
              <mc:Choice xmlns:v="urn:schemas-microsoft-com:vml" Requires="v">
                <p:oleObj spid="_x0000_s3190" name="Equation" r:id="rId4" imgW="571500" imgH="203200" progId="Equation.3">
                  <p:embed/>
                </p:oleObj>
              </mc:Choice>
              <mc:Fallback>
                <p:oleObj name="Equation" r:id="rId4" imgW="571500" imgH="203200" progId="Equation.3">
                  <p:embed/>
                  <p:pic>
                    <p:nvPicPr>
                      <p:cNvPr id="0" name=""/>
                      <p:cNvPicPr/>
                      <p:nvPr/>
                    </p:nvPicPr>
                    <p:blipFill>
                      <a:blip r:embed="rId5"/>
                      <a:stretch>
                        <a:fillRect/>
                      </a:stretch>
                    </p:blipFill>
                    <p:spPr>
                      <a:xfrm>
                        <a:off x="1729619" y="5729138"/>
                        <a:ext cx="2348215" cy="669244"/>
                      </a:xfrm>
                      <a:prstGeom prst="rect">
                        <a:avLst/>
                      </a:prstGeom>
                      <a:solidFill>
                        <a:schemeClr val="bg1"/>
                      </a:solidFill>
                    </p:spPr>
                  </p:pic>
                </p:oleObj>
              </mc:Fallback>
            </mc:AlternateContent>
          </a:graphicData>
        </a:graphic>
      </p:graphicFrame>
      <p:sp>
        <p:nvSpPr>
          <p:cNvPr id="2" name="Date Placeholder 1">
            <a:extLst>
              <a:ext uri="{FF2B5EF4-FFF2-40B4-BE49-F238E27FC236}">
                <a16:creationId xmlns:a16="http://schemas.microsoft.com/office/drawing/2014/main" id="{CCA9B8A9-B4B4-454E-B16E-A498ACFA39E6}"/>
              </a:ext>
            </a:extLst>
          </p:cNvPr>
          <p:cNvSpPr>
            <a:spLocks noGrp="1"/>
          </p:cNvSpPr>
          <p:nvPr>
            <p:ph type="dt" sz="half" idx="10"/>
          </p:nvPr>
        </p:nvSpPr>
        <p:spPr/>
        <p:txBody>
          <a:bodyPr/>
          <a:lstStyle/>
          <a:p>
            <a:fld id="{514DCE08-C8FA-BD4A-870F-ABEF0E7583F8}"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1173D850-8105-9541-A69C-59C5BB56060F}"/>
              </a:ext>
            </a:extLst>
          </p:cNvPr>
          <p:cNvSpPr>
            <a:spLocks noGrp="1"/>
          </p:cNvSpPr>
          <p:nvPr>
            <p:ph type="ftr" sz="quarter" idx="11"/>
          </p:nvPr>
        </p:nvSpPr>
        <p:spPr/>
        <p:txBody>
          <a:bodyPr/>
          <a:lstStyle/>
          <a:p>
            <a:r>
              <a:rPr lang="en-US">
                <a:uFillTx/>
              </a:rPr>
              <a:t>Data 100 - Lecture 2</a:t>
            </a:r>
          </a:p>
        </p:txBody>
      </p:sp>
      <p:sp>
        <p:nvSpPr>
          <p:cNvPr id="15" name="Slide Number Placeholder 14">
            <a:extLst>
              <a:ext uri="{FF2B5EF4-FFF2-40B4-BE49-F238E27FC236}">
                <a16:creationId xmlns:a16="http://schemas.microsoft.com/office/drawing/2014/main" id="{482CE8CC-78A3-444C-AB8D-8C4D158691A6}"/>
              </a:ext>
            </a:extLst>
          </p:cNvPr>
          <p:cNvSpPr>
            <a:spLocks noGrp="1"/>
          </p:cNvSpPr>
          <p:nvPr>
            <p:ph type="sldNum" sz="quarter" idx="12"/>
          </p:nvPr>
        </p:nvSpPr>
        <p:spPr/>
        <p:txBody>
          <a:bodyPr/>
          <a:lstStyle/>
          <a:p>
            <a:fld id="{DC2A921A-EC74-6F4D-8465-D463C43FF014}" type="slidenum">
              <a:rPr lang="en-US" smtClean="0">
                <a:uFillTx/>
              </a:rPr>
              <a:pPr/>
              <a:t>45</a:t>
            </a:fld>
            <a:endParaRPr lang="en-US">
              <a:uFillTx/>
            </a:endParaRPr>
          </a:p>
        </p:txBody>
      </p:sp>
    </p:spTree>
    <p:extLst>
      <p:ext uri="{BB962C8B-B14F-4D97-AF65-F5344CB8AC3E}">
        <p14:creationId xmlns:p14="http://schemas.microsoft.com/office/powerpoint/2010/main" val="367208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chance first born is at Harvard</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936185132"/>
              </p:ext>
            </p:extLst>
          </p:nvPr>
        </p:nvGraphicFramePr>
        <p:xfrm>
          <a:off x="6911749" y="2051806"/>
          <a:ext cx="3013075" cy="947738"/>
        </p:xfrm>
        <a:graphic>
          <a:graphicData uri="http://schemas.openxmlformats.org/presentationml/2006/ole">
            <mc:AlternateContent xmlns:mc="http://schemas.openxmlformats.org/markup-compatibility/2006">
              <mc:Choice xmlns:v="urn:schemas-microsoft-com:vml" Requires="v">
                <p:oleObj spid="_x0000_s1255" name="Equation" r:id="rId4" imgW="1333500" imgH="419100" progId="Equation.3">
                  <p:embed/>
                </p:oleObj>
              </mc:Choice>
              <mc:Fallback>
                <p:oleObj name="Equation" r:id="rId4" imgW="1333500" imgH="419100" progId="Equation.3">
                  <p:embed/>
                  <p:pic>
                    <p:nvPicPr>
                      <p:cNvPr id="0" name=""/>
                      <p:cNvPicPr/>
                      <p:nvPr/>
                    </p:nvPicPr>
                    <p:blipFill>
                      <a:blip r:embed="rId5"/>
                      <a:stretch>
                        <a:fillRect/>
                      </a:stretch>
                    </p:blipFill>
                    <p:spPr>
                      <a:xfrm>
                        <a:off x="6911749" y="2051806"/>
                        <a:ext cx="3013075" cy="947738"/>
                      </a:xfrm>
                      <a:prstGeom prst="rect">
                        <a:avLst/>
                      </a:prstGeom>
                    </p:spPr>
                  </p:pic>
                </p:oleObj>
              </mc:Fallback>
            </mc:AlternateContent>
          </a:graphicData>
        </a:graphic>
      </p:graphicFrame>
      <p:sp>
        <p:nvSpPr>
          <p:cNvPr id="7" name="TextBox 6"/>
          <p:cNvSpPr txBox="1"/>
          <p:nvPr/>
        </p:nvSpPr>
        <p:spPr>
          <a:xfrm>
            <a:off x="713619" y="1678139"/>
            <a:ext cx="5370286" cy="3108544"/>
          </a:xfrm>
          <a:prstGeom prst="rect">
            <a:avLst/>
          </a:prstGeom>
        </p:spPr>
        <p:txBody>
          <a:bodyPr wrap="square" rtlCol="0">
            <a:spAutoFit/>
          </a:bodyPr>
          <a:lstStyle/>
          <a:p>
            <a:r>
              <a:rPr lang="en-US" sz="2800" dirty="0"/>
              <a:t>We want to find the chance you are a Harvard student (H) given you are first born (F) and </a:t>
            </a:r>
          </a:p>
          <a:p>
            <a:r>
              <a:rPr lang="en-US" sz="2800" dirty="0"/>
              <a:t>Compare it to the chance you are a Harvard student given you are not first born</a:t>
            </a:r>
          </a:p>
        </p:txBody>
      </p:sp>
      <p:graphicFrame>
        <p:nvGraphicFramePr>
          <p:cNvPr id="8" name="Content Placeholder 3"/>
          <p:cNvGraphicFramePr>
            <a:graphicFrameLocks noChangeAspect="1"/>
          </p:cNvGraphicFramePr>
          <p:nvPr>
            <p:extLst>
              <p:ext uri="{D42A27DB-BD31-4B8C-83A1-F6EECF244321}">
                <p14:modId xmlns:p14="http://schemas.microsoft.com/office/powerpoint/2010/main" val="305325264"/>
              </p:ext>
            </p:extLst>
          </p:nvPr>
        </p:nvGraphicFramePr>
        <p:xfrm>
          <a:off x="6783388" y="3532188"/>
          <a:ext cx="3271837" cy="976312"/>
        </p:xfrm>
        <a:graphic>
          <a:graphicData uri="http://schemas.openxmlformats.org/presentationml/2006/ole">
            <mc:AlternateContent xmlns:mc="http://schemas.openxmlformats.org/markup-compatibility/2006">
              <mc:Choice xmlns:v="urn:schemas-microsoft-com:vml" Requires="v">
                <p:oleObj spid="_x0000_s1256" name="Equation" r:id="rId6" imgW="1447800" imgH="431800" progId="Equation.3">
                  <p:embed/>
                </p:oleObj>
              </mc:Choice>
              <mc:Fallback>
                <p:oleObj name="Equation" r:id="rId6" imgW="1447800" imgH="431800" progId="Equation.3">
                  <p:embed/>
                  <p:pic>
                    <p:nvPicPr>
                      <p:cNvPr id="0" name=""/>
                      <p:cNvPicPr/>
                      <p:nvPr/>
                    </p:nvPicPr>
                    <p:blipFill>
                      <a:blip r:embed="rId7"/>
                      <a:stretch>
                        <a:fillRect/>
                      </a:stretch>
                    </p:blipFill>
                    <p:spPr>
                      <a:xfrm>
                        <a:off x="6783388" y="3532188"/>
                        <a:ext cx="3271837" cy="976312"/>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40A38B8A-8C40-BC44-B722-7ACEFE864BE1}"/>
              </a:ext>
            </a:extLst>
          </p:cNvPr>
          <p:cNvSpPr>
            <a:spLocks noGrp="1"/>
          </p:cNvSpPr>
          <p:nvPr>
            <p:ph type="dt" sz="half" idx="10"/>
          </p:nvPr>
        </p:nvSpPr>
        <p:spPr/>
        <p:txBody>
          <a:bodyPr/>
          <a:lstStyle/>
          <a:p>
            <a:fld id="{CC5B3F1A-4053-3C42-88B2-BB474061B93E}"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E04458C3-F588-B742-8827-056095DE43B3}"/>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9BFD28CE-24EB-D54B-9A77-4F5824D47044}"/>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46</a:t>
            </a:fld>
            <a:endParaRPr lang="en-US">
              <a:solidFill>
                <a:srgbClr val="000000">
                  <a:tint val="75000"/>
                </a:srgbClr>
              </a:solidFill>
              <a:uFillTx/>
            </a:endParaRPr>
          </a:p>
        </p:txBody>
      </p:sp>
    </p:spTree>
    <p:extLst>
      <p:ext uri="{BB962C8B-B14F-4D97-AF65-F5344CB8AC3E}">
        <p14:creationId xmlns:p14="http://schemas.microsoft.com/office/powerpoint/2010/main" val="2541237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chance first born is at Harvard</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862284002"/>
              </p:ext>
            </p:extLst>
          </p:nvPr>
        </p:nvGraphicFramePr>
        <p:xfrm>
          <a:off x="6821713" y="3088156"/>
          <a:ext cx="4027715" cy="1354515"/>
        </p:xfrm>
        <a:graphic>
          <a:graphicData uri="http://schemas.openxmlformats.org/presentationml/2006/ole">
            <mc:AlternateContent xmlns:mc="http://schemas.openxmlformats.org/markup-compatibility/2006">
              <mc:Choice xmlns:v="urn:schemas-microsoft-com:vml" Requires="v">
                <p:oleObj spid="_x0000_s2394" name="Equation" r:id="rId3" imgW="2057400" imgH="419100" progId="Equation.3">
                  <p:embed/>
                </p:oleObj>
              </mc:Choice>
              <mc:Fallback>
                <p:oleObj name="Equation" r:id="rId3" imgW="2057400" imgH="419100" progId="Equation.3">
                  <p:embed/>
                  <p:pic>
                    <p:nvPicPr>
                      <p:cNvPr id="0" name=""/>
                      <p:cNvPicPr/>
                      <p:nvPr/>
                    </p:nvPicPr>
                    <p:blipFill>
                      <a:blip r:embed="rId4"/>
                      <a:stretch>
                        <a:fillRect/>
                      </a:stretch>
                    </p:blipFill>
                    <p:spPr>
                      <a:xfrm>
                        <a:off x="6821713" y="3088156"/>
                        <a:ext cx="4027715" cy="1354515"/>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203814375"/>
              </p:ext>
            </p:extLst>
          </p:nvPr>
        </p:nvGraphicFramePr>
        <p:xfrm>
          <a:off x="959455" y="2651956"/>
          <a:ext cx="3730625" cy="460375"/>
        </p:xfrm>
        <a:graphic>
          <a:graphicData uri="http://schemas.openxmlformats.org/presentationml/2006/ole">
            <mc:AlternateContent xmlns:mc="http://schemas.openxmlformats.org/markup-compatibility/2006">
              <mc:Choice xmlns:v="urn:schemas-microsoft-com:vml" Requires="v">
                <p:oleObj spid="_x0000_s2395" name="Equation" r:id="rId5" imgW="1651000" imgH="203200" progId="Equation.3">
                  <p:embed/>
                </p:oleObj>
              </mc:Choice>
              <mc:Fallback>
                <p:oleObj name="Equation" r:id="rId5" imgW="1651000" imgH="203200" progId="Equation.3">
                  <p:embed/>
                  <p:pic>
                    <p:nvPicPr>
                      <p:cNvPr id="0" name=""/>
                      <p:cNvPicPr/>
                      <p:nvPr/>
                    </p:nvPicPr>
                    <p:blipFill>
                      <a:blip r:embed="rId6"/>
                      <a:stretch>
                        <a:fillRect/>
                      </a:stretch>
                    </p:blipFill>
                    <p:spPr>
                      <a:xfrm>
                        <a:off x="959455" y="2651956"/>
                        <a:ext cx="3730625" cy="460375"/>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3710789960"/>
              </p:ext>
            </p:extLst>
          </p:nvPr>
        </p:nvGraphicFramePr>
        <p:xfrm>
          <a:off x="798286" y="4415003"/>
          <a:ext cx="3614737" cy="947738"/>
        </p:xfrm>
        <a:graphic>
          <a:graphicData uri="http://schemas.openxmlformats.org/presentationml/2006/ole">
            <mc:AlternateContent xmlns:mc="http://schemas.openxmlformats.org/markup-compatibility/2006">
              <mc:Choice xmlns:v="urn:schemas-microsoft-com:vml" Requires="v">
                <p:oleObj spid="_x0000_s2396" name="Equation" r:id="rId7" imgW="1600200" imgH="419100" progId="Equation.3">
                  <p:embed/>
                </p:oleObj>
              </mc:Choice>
              <mc:Fallback>
                <p:oleObj name="Equation" r:id="rId7" imgW="1600200" imgH="419100" progId="Equation.3">
                  <p:embed/>
                  <p:pic>
                    <p:nvPicPr>
                      <p:cNvPr id="0" name=""/>
                      <p:cNvPicPr/>
                      <p:nvPr/>
                    </p:nvPicPr>
                    <p:blipFill>
                      <a:blip r:embed="rId8"/>
                      <a:stretch>
                        <a:fillRect/>
                      </a:stretch>
                    </p:blipFill>
                    <p:spPr>
                      <a:xfrm>
                        <a:off x="798286" y="4415003"/>
                        <a:ext cx="3614737" cy="947738"/>
                      </a:xfrm>
                      <a:prstGeom prst="rect">
                        <a:avLst/>
                      </a:prstGeom>
                    </p:spPr>
                  </p:pic>
                </p:oleObj>
              </mc:Fallback>
            </mc:AlternateContent>
          </a:graphicData>
        </a:graphic>
      </p:graphicFrame>
      <p:sp>
        <p:nvSpPr>
          <p:cNvPr id="3" name="TextBox 2"/>
          <p:cNvSpPr txBox="1"/>
          <p:nvPr/>
        </p:nvSpPr>
        <p:spPr>
          <a:xfrm>
            <a:off x="798286" y="1898952"/>
            <a:ext cx="1802190" cy="584776"/>
          </a:xfrm>
          <a:prstGeom prst="rect">
            <a:avLst/>
          </a:prstGeom>
        </p:spPr>
        <p:txBody>
          <a:bodyPr wrap="square" rtlCol="0">
            <a:spAutoFit/>
          </a:bodyPr>
          <a:lstStyle/>
          <a:p>
            <a:r>
              <a:rPr lang="en-US" sz="3200" dirty="0"/>
              <a:t>Recall</a:t>
            </a:r>
          </a:p>
        </p:txBody>
      </p:sp>
      <p:sp>
        <p:nvSpPr>
          <p:cNvPr id="10" name="TextBox 9"/>
          <p:cNvSpPr txBox="1"/>
          <p:nvPr/>
        </p:nvSpPr>
        <p:spPr>
          <a:xfrm>
            <a:off x="798285" y="3334685"/>
            <a:ext cx="3614737" cy="1077218"/>
          </a:xfrm>
          <a:prstGeom prst="rect">
            <a:avLst/>
          </a:prstGeom>
        </p:spPr>
        <p:txBody>
          <a:bodyPr wrap="square" rtlCol="0">
            <a:spAutoFit/>
          </a:bodyPr>
          <a:lstStyle/>
          <a:p>
            <a:r>
              <a:rPr lang="en-US" sz="3200" dirty="0"/>
              <a:t>Which implies Bayes Rule</a:t>
            </a:r>
          </a:p>
        </p:txBody>
      </p:sp>
      <p:sp>
        <p:nvSpPr>
          <p:cNvPr id="11" name="TextBox 10"/>
          <p:cNvSpPr txBox="1"/>
          <p:nvPr/>
        </p:nvSpPr>
        <p:spPr>
          <a:xfrm>
            <a:off x="6623352" y="1732355"/>
            <a:ext cx="3614737" cy="1077218"/>
          </a:xfrm>
          <a:prstGeom prst="rect">
            <a:avLst/>
          </a:prstGeom>
        </p:spPr>
        <p:txBody>
          <a:bodyPr wrap="square" rtlCol="0">
            <a:spAutoFit/>
          </a:bodyPr>
          <a:lstStyle/>
          <a:p>
            <a:r>
              <a:rPr lang="en-US" sz="3200" dirty="0"/>
              <a:t>So the ratio becomes:</a:t>
            </a:r>
          </a:p>
        </p:txBody>
      </p:sp>
      <p:sp>
        <p:nvSpPr>
          <p:cNvPr id="12" name="TextBox 11"/>
          <p:cNvSpPr txBox="1"/>
          <p:nvPr/>
        </p:nvSpPr>
        <p:spPr>
          <a:xfrm>
            <a:off x="5004556" y="4801068"/>
            <a:ext cx="6825265" cy="1569660"/>
          </a:xfrm>
          <a:prstGeom prst="rect">
            <a:avLst/>
          </a:prstGeom>
        </p:spPr>
        <p:txBody>
          <a:bodyPr wrap="square" rtlCol="0">
            <a:spAutoFit/>
          </a:bodyPr>
          <a:lstStyle/>
          <a:p>
            <a:r>
              <a:rPr lang="en-US" sz="3200" dirty="0"/>
              <a:t>Professor observed ¾ for P(F|H).</a:t>
            </a:r>
          </a:p>
          <a:p>
            <a:r>
              <a:rPr lang="en-US" sz="3200" dirty="0"/>
              <a:t>But we need the fertility rate for Harvard moms</a:t>
            </a:r>
          </a:p>
        </p:txBody>
      </p:sp>
      <p:sp>
        <p:nvSpPr>
          <p:cNvPr id="7" name="Date Placeholder 6">
            <a:extLst>
              <a:ext uri="{FF2B5EF4-FFF2-40B4-BE49-F238E27FC236}">
                <a16:creationId xmlns:a16="http://schemas.microsoft.com/office/drawing/2014/main" id="{89357D3E-83B6-0444-B833-445FFA86F516}"/>
              </a:ext>
            </a:extLst>
          </p:cNvPr>
          <p:cNvSpPr>
            <a:spLocks noGrp="1"/>
          </p:cNvSpPr>
          <p:nvPr>
            <p:ph type="dt" sz="half" idx="10"/>
          </p:nvPr>
        </p:nvSpPr>
        <p:spPr/>
        <p:txBody>
          <a:bodyPr/>
          <a:lstStyle/>
          <a:p>
            <a:fld id="{81AE7D5F-AA1F-394B-8FA3-C6515A749889}" type="datetime1">
              <a:rPr lang="en-US" smtClean="0">
                <a:solidFill>
                  <a:srgbClr val="000000">
                    <a:tint val="75000"/>
                  </a:srgbClr>
                </a:solidFill>
                <a:uFillTx/>
              </a:rPr>
              <a:t>1/21/18</a:t>
            </a:fld>
            <a:endParaRPr lang="en-US">
              <a:solidFill>
                <a:srgbClr val="000000">
                  <a:tint val="75000"/>
                </a:srgbClr>
              </a:solidFill>
              <a:uFillTx/>
            </a:endParaRPr>
          </a:p>
        </p:txBody>
      </p:sp>
      <p:sp>
        <p:nvSpPr>
          <p:cNvPr id="8" name="Footer Placeholder 7">
            <a:extLst>
              <a:ext uri="{FF2B5EF4-FFF2-40B4-BE49-F238E27FC236}">
                <a16:creationId xmlns:a16="http://schemas.microsoft.com/office/drawing/2014/main" id="{4DA9E6CD-342C-724E-BCB1-9EF6E9549048}"/>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9" name="Slide Number Placeholder 8">
            <a:extLst>
              <a:ext uri="{FF2B5EF4-FFF2-40B4-BE49-F238E27FC236}">
                <a16:creationId xmlns:a16="http://schemas.microsoft.com/office/drawing/2014/main" id="{9BD30297-6C58-4D49-BA6F-E723CD087B3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47</a:t>
            </a:fld>
            <a:endParaRPr lang="en-US">
              <a:solidFill>
                <a:srgbClr val="000000">
                  <a:tint val="75000"/>
                </a:srgbClr>
              </a:solidFill>
              <a:uFillTx/>
            </a:endParaRPr>
          </a:p>
        </p:txBody>
      </p:sp>
    </p:spTree>
    <p:extLst>
      <p:ext uri="{BB962C8B-B14F-4D97-AF65-F5344CB8AC3E}">
        <p14:creationId xmlns:p14="http://schemas.microsoft.com/office/powerpoint/2010/main" val="1041433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chance first born is at Harvard</a:t>
            </a:r>
          </a:p>
        </p:txBody>
      </p:sp>
      <p:graphicFrame>
        <p:nvGraphicFramePr>
          <p:cNvPr id="8" name="Content Placeholder 3"/>
          <p:cNvGraphicFramePr>
            <a:graphicFrameLocks noChangeAspect="1"/>
          </p:cNvGraphicFramePr>
          <p:nvPr>
            <p:extLst>
              <p:ext uri="{D42A27DB-BD31-4B8C-83A1-F6EECF244321}">
                <p14:modId xmlns:p14="http://schemas.microsoft.com/office/powerpoint/2010/main" val="1623300921"/>
              </p:ext>
            </p:extLst>
          </p:nvPr>
        </p:nvGraphicFramePr>
        <p:xfrm>
          <a:off x="561975" y="2350194"/>
          <a:ext cx="5621338" cy="2747963"/>
        </p:xfrm>
        <a:graphic>
          <a:graphicData uri="http://schemas.openxmlformats.org/presentationml/2006/ole">
            <mc:AlternateContent xmlns:mc="http://schemas.openxmlformats.org/markup-compatibility/2006">
              <mc:Choice xmlns:v="urn:schemas-microsoft-com:vml" Requires="v">
                <p:oleObj spid="_x0000_s4211" name="Equation" r:id="rId4" imgW="2870200" imgH="850900" progId="Equation.3">
                  <p:embed/>
                </p:oleObj>
              </mc:Choice>
              <mc:Fallback>
                <p:oleObj name="Equation" r:id="rId4" imgW="2870200" imgH="850900" progId="Equation.3">
                  <p:embed/>
                  <p:pic>
                    <p:nvPicPr>
                      <p:cNvPr id="0" name=""/>
                      <p:cNvPicPr/>
                      <p:nvPr/>
                    </p:nvPicPr>
                    <p:blipFill>
                      <a:blip r:embed="rId5"/>
                      <a:stretch>
                        <a:fillRect/>
                      </a:stretch>
                    </p:blipFill>
                    <p:spPr>
                      <a:xfrm>
                        <a:off x="561975" y="2350194"/>
                        <a:ext cx="5621338" cy="2747963"/>
                      </a:xfrm>
                      <a:prstGeom prst="rect">
                        <a:avLst/>
                      </a:prstGeom>
                    </p:spPr>
                  </p:pic>
                </p:oleObj>
              </mc:Fallback>
            </mc:AlternateContent>
          </a:graphicData>
        </a:graphic>
      </p:graphicFrame>
      <p:sp>
        <p:nvSpPr>
          <p:cNvPr id="11" name="TextBox 10"/>
          <p:cNvSpPr txBox="1"/>
          <p:nvPr/>
        </p:nvSpPr>
        <p:spPr>
          <a:xfrm>
            <a:off x="955525" y="1747186"/>
            <a:ext cx="4891994" cy="584776"/>
          </a:xfrm>
          <a:prstGeom prst="rect">
            <a:avLst/>
          </a:prstGeom>
        </p:spPr>
        <p:txBody>
          <a:bodyPr wrap="square" rtlCol="0">
            <a:spAutoFit/>
          </a:bodyPr>
          <a:lstStyle/>
          <a:p>
            <a:r>
              <a:rPr lang="en-US" sz="3200" dirty="0"/>
              <a:t>So the ratio becomes:</a:t>
            </a:r>
          </a:p>
        </p:txBody>
      </p:sp>
      <p:sp>
        <p:nvSpPr>
          <p:cNvPr id="12" name="TextBox 11"/>
          <p:cNvSpPr txBox="1"/>
          <p:nvPr/>
        </p:nvSpPr>
        <p:spPr>
          <a:xfrm>
            <a:off x="955525" y="5491568"/>
            <a:ext cx="5032299" cy="1077218"/>
          </a:xfrm>
          <a:prstGeom prst="rect">
            <a:avLst/>
          </a:prstGeom>
        </p:spPr>
        <p:txBody>
          <a:bodyPr wrap="square" rtlCol="0">
            <a:spAutoFit/>
          </a:bodyPr>
          <a:lstStyle/>
          <a:p>
            <a:r>
              <a:rPr lang="en-US" sz="3200" dirty="0"/>
              <a:t>We need the fertility rate for Harvard moms…</a:t>
            </a:r>
          </a:p>
        </p:txBody>
      </p:sp>
      <p:sp>
        <p:nvSpPr>
          <p:cNvPr id="13" name="TextBox 12"/>
          <p:cNvSpPr txBox="1"/>
          <p:nvPr/>
        </p:nvSpPr>
        <p:spPr>
          <a:xfrm>
            <a:off x="6688668" y="1920724"/>
            <a:ext cx="5032299" cy="1569660"/>
          </a:xfrm>
          <a:prstGeom prst="rect">
            <a:avLst/>
          </a:prstGeom>
        </p:spPr>
        <p:txBody>
          <a:bodyPr wrap="square" rtlCol="0">
            <a:spAutoFit/>
          </a:bodyPr>
          <a:lstStyle/>
          <a:p>
            <a:r>
              <a:rPr lang="en-US" sz="3200" dirty="0"/>
              <a:t>If we plug in the US value for 1994 we get:    r = 3.9</a:t>
            </a:r>
          </a:p>
        </p:txBody>
      </p:sp>
      <p:sp>
        <p:nvSpPr>
          <p:cNvPr id="14" name="TextBox 13"/>
          <p:cNvSpPr txBox="1"/>
          <p:nvPr/>
        </p:nvSpPr>
        <p:spPr>
          <a:xfrm>
            <a:off x="6688668" y="3921015"/>
            <a:ext cx="5032299" cy="1569660"/>
          </a:xfrm>
          <a:prstGeom prst="rect">
            <a:avLst/>
          </a:prstGeom>
        </p:spPr>
        <p:txBody>
          <a:bodyPr wrap="square" rtlCol="0">
            <a:spAutoFit/>
          </a:bodyPr>
          <a:lstStyle/>
          <a:p>
            <a:r>
              <a:rPr lang="en-US" sz="3200" dirty="0"/>
              <a:t>If we plug in the US highest educated value from Pew we get:  r = 3.2</a:t>
            </a:r>
          </a:p>
        </p:txBody>
      </p:sp>
      <p:sp>
        <p:nvSpPr>
          <p:cNvPr id="3" name="Date Placeholder 2">
            <a:extLst>
              <a:ext uri="{FF2B5EF4-FFF2-40B4-BE49-F238E27FC236}">
                <a16:creationId xmlns:a16="http://schemas.microsoft.com/office/drawing/2014/main" id="{EE253111-D380-7B4E-96D0-4C0740A9192D}"/>
              </a:ext>
            </a:extLst>
          </p:cNvPr>
          <p:cNvSpPr>
            <a:spLocks noGrp="1"/>
          </p:cNvSpPr>
          <p:nvPr>
            <p:ph type="dt" sz="half" idx="10"/>
          </p:nvPr>
        </p:nvSpPr>
        <p:spPr/>
        <p:txBody>
          <a:bodyPr/>
          <a:lstStyle/>
          <a:p>
            <a:fld id="{B5908C51-39FB-AB49-BBF4-5D731B424D1D}"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F374AF4E-46A3-234B-BD9E-D13F21E32BA4}"/>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5" name="Slide Number Placeholder 4">
            <a:extLst>
              <a:ext uri="{FF2B5EF4-FFF2-40B4-BE49-F238E27FC236}">
                <a16:creationId xmlns:a16="http://schemas.microsoft.com/office/drawing/2014/main" id="{E5483239-2DB3-AD45-AEBC-F7E95070FBD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48</a:t>
            </a:fld>
            <a:endParaRPr lang="en-US">
              <a:solidFill>
                <a:srgbClr val="000000">
                  <a:tint val="75000"/>
                </a:srgbClr>
              </a:solidFill>
              <a:uFillTx/>
            </a:endParaRPr>
          </a:p>
        </p:txBody>
      </p:sp>
    </p:spTree>
    <p:extLst>
      <p:ext uri="{BB962C8B-B14F-4D97-AF65-F5344CB8AC3E}">
        <p14:creationId xmlns:p14="http://schemas.microsoft.com/office/powerpoint/2010/main" val="56294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Big Data compensate for no SRS?</a:t>
            </a:r>
          </a:p>
        </p:txBody>
      </p:sp>
      <p:sp>
        <p:nvSpPr>
          <p:cNvPr id="3" name="Content Placeholder 2"/>
          <p:cNvSpPr>
            <a:spLocks noGrp="1"/>
          </p:cNvSpPr>
          <p:nvPr>
            <p:ph sz="half" idx="1"/>
          </p:nvPr>
        </p:nvSpPr>
        <p:spPr>
          <a:xfrm>
            <a:off x="838200" y="1450848"/>
            <a:ext cx="4519991" cy="5047487"/>
          </a:xfrm>
        </p:spPr>
        <p:txBody>
          <a:bodyPr>
            <a:normAutofit lnSpcReduction="10000"/>
          </a:bodyPr>
          <a:lstStyle/>
          <a:p>
            <a:r>
              <a:rPr lang="en-US" dirty="0"/>
              <a:t>Big Data is </a:t>
            </a:r>
            <a:r>
              <a:rPr lang="en-US" b="1" dirty="0"/>
              <a:t>not</a:t>
            </a:r>
            <a:r>
              <a:rPr lang="en-US" dirty="0"/>
              <a:t> enough</a:t>
            </a:r>
          </a:p>
          <a:p>
            <a:r>
              <a:rPr lang="en-US" dirty="0"/>
              <a:t>With a slight correlation between the presence of the characteristic and the appearance in the dataset, the accuracy of a SRS of 100 outperforms a AD of 90%  </a:t>
            </a:r>
          </a:p>
          <a:p>
            <a:endParaRPr lang="en-US" dirty="0"/>
          </a:p>
          <a:p>
            <a:pPr>
              <a:lnSpc>
                <a:spcPct val="120000"/>
              </a:lnSpc>
              <a:spcBef>
                <a:spcPts val="0"/>
              </a:spcBef>
            </a:pPr>
            <a:r>
              <a:rPr lang="en-US" sz="2000" i="1" dirty="0"/>
              <a:t>I Got More Data, My Model Is More Refined</a:t>
            </a:r>
            <a:r>
              <a:rPr lang="mr-IN" sz="2000" i="1" dirty="0"/>
              <a:t>…</a:t>
            </a:r>
            <a:r>
              <a:rPr lang="en-US" sz="2000" i="1" dirty="0"/>
              <a:t>,</a:t>
            </a:r>
            <a:r>
              <a:rPr lang="en-US" sz="2000" dirty="0"/>
              <a:t> </a:t>
            </a:r>
            <a:r>
              <a:rPr lang="en-US" sz="2000" dirty="0" err="1"/>
              <a:t>Meng</a:t>
            </a:r>
            <a:r>
              <a:rPr lang="en-US" sz="2000" dirty="0"/>
              <a:t> &amp; </a:t>
            </a:r>
            <a:r>
              <a:rPr lang="en-US" sz="2000" dirty="0" err="1"/>
              <a:t>Xie</a:t>
            </a:r>
            <a:r>
              <a:rPr lang="en-US" sz="2000" dirty="0"/>
              <a:t> (2014)</a:t>
            </a:r>
          </a:p>
          <a:p>
            <a:pPr>
              <a:lnSpc>
                <a:spcPct val="120000"/>
              </a:lnSpc>
              <a:spcBef>
                <a:spcPts val="0"/>
              </a:spcBef>
            </a:pPr>
            <a:r>
              <a:rPr lang="en-US" sz="2000" dirty="0"/>
              <a:t>Econometrics Review</a:t>
            </a:r>
          </a:p>
        </p:txBody>
      </p:sp>
      <p:pic>
        <p:nvPicPr>
          <p:cNvPr id="5" name="Picture 4" descr="accuracyWRTfractio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347" y="2584704"/>
            <a:ext cx="6050540" cy="3592260"/>
          </a:xfrm>
          <a:prstGeom prst="rect">
            <a:avLst/>
          </a:prstGeom>
        </p:spPr>
      </p:pic>
      <p:cxnSp>
        <p:nvCxnSpPr>
          <p:cNvPr id="7" name="Straight Connector 6"/>
          <p:cNvCxnSpPr/>
          <p:nvPr/>
        </p:nvCxnSpPr>
        <p:spPr>
          <a:xfrm flipH="1">
            <a:off x="7046976" y="4550111"/>
            <a:ext cx="2224827" cy="777793"/>
          </a:xfrm>
          <a:prstGeom prst="line">
            <a:avLst/>
          </a:prstGeom>
          <a:ln w="22225" cmpd="sng">
            <a:solidFill>
              <a:schemeClr val="tx1"/>
            </a:solidFill>
            <a:tailEnd type="arrow" w="lg"/>
          </a:ln>
        </p:spPr>
        <p:style>
          <a:lnRef idx="1">
            <a:schemeClr val="accent1"/>
          </a:lnRef>
          <a:fillRef idx="0">
            <a:schemeClr val="accent1"/>
          </a:fillRef>
          <a:effectRef idx="1">
            <a:schemeClr val="accent1"/>
          </a:effectRef>
          <a:fontRef idx="minor">
            <a:schemeClr val="tx1"/>
          </a:fontRef>
        </p:style>
      </p:cxnSp>
      <p:sp>
        <p:nvSpPr>
          <p:cNvPr id="8" name="TextBox 7"/>
          <p:cNvSpPr txBox="1"/>
          <p:nvPr/>
        </p:nvSpPr>
        <p:spPr>
          <a:xfrm>
            <a:off x="9271803" y="4211557"/>
            <a:ext cx="1347429" cy="338554"/>
          </a:xfrm>
          <a:prstGeom prst="rect">
            <a:avLst/>
          </a:prstGeom>
        </p:spPr>
        <p:txBody>
          <a:bodyPr wrap="square" rtlCol="0">
            <a:spAutoFit/>
          </a:bodyPr>
          <a:lstStyle/>
          <a:p>
            <a:r>
              <a:rPr lang="en-US" sz="1600"/>
              <a:t>SRS </a:t>
            </a:r>
            <a:r>
              <a:rPr lang="en-US" sz="1600" dirty="0"/>
              <a:t>of 100</a:t>
            </a:r>
          </a:p>
        </p:txBody>
      </p:sp>
      <p:sp>
        <p:nvSpPr>
          <p:cNvPr id="9" name="TextBox 8"/>
          <p:cNvSpPr txBox="1"/>
          <p:nvPr/>
        </p:nvSpPr>
        <p:spPr>
          <a:xfrm>
            <a:off x="6628362" y="3088425"/>
            <a:ext cx="2643441" cy="369332"/>
          </a:xfrm>
          <a:prstGeom prst="rect">
            <a:avLst/>
          </a:prstGeom>
        </p:spPr>
        <p:txBody>
          <a:bodyPr wrap="square" rtlCol="0">
            <a:spAutoFit/>
          </a:bodyPr>
          <a:lstStyle/>
          <a:p>
            <a:r>
              <a:rPr lang="en-US" dirty="0"/>
              <a:t>Administrative Data</a:t>
            </a:r>
          </a:p>
        </p:txBody>
      </p:sp>
      <p:sp>
        <p:nvSpPr>
          <p:cNvPr id="4" name="Date Placeholder 3">
            <a:extLst>
              <a:ext uri="{FF2B5EF4-FFF2-40B4-BE49-F238E27FC236}">
                <a16:creationId xmlns:a16="http://schemas.microsoft.com/office/drawing/2014/main" id="{682D6E6F-75B9-B74D-91B4-1C5CD1EB3B6C}"/>
              </a:ext>
            </a:extLst>
          </p:cNvPr>
          <p:cNvSpPr>
            <a:spLocks noGrp="1"/>
          </p:cNvSpPr>
          <p:nvPr>
            <p:ph type="dt" sz="half" idx="10"/>
          </p:nvPr>
        </p:nvSpPr>
        <p:spPr/>
        <p:txBody>
          <a:bodyPr/>
          <a:lstStyle/>
          <a:p>
            <a:fld id="{5C1EC06A-A404-B843-91BE-5F5D6A2BE0E9}"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0648DC7A-9631-7E4E-82B6-7A38375AD1BC}"/>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10" name="Slide Number Placeholder 9">
            <a:extLst>
              <a:ext uri="{FF2B5EF4-FFF2-40B4-BE49-F238E27FC236}">
                <a16:creationId xmlns:a16="http://schemas.microsoft.com/office/drawing/2014/main" id="{999FD4E2-F36A-E840-80E2-34064ACEC25D}"/>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49</a:t>
            </a:fld>
            <a:endParaRPr lang="en-US">
              <a:solidFill>
                <a:srgbClr val="000000">
                  <a:tint val="75000"/>
                </a:srgbClr>
              </a:solidFill>
              <a:uFillTx/>
            </a:endParaRPr>
          </a:p>
        </p:txBody>
      </p:sp>
    </p:spTree>
    <p:extLst>
      <p:ext uri="{BB962C8B-B14F-4D97-AF65-F5344CB8AC3E}">
        <p14:creationId xmlns:p14="http://schemas.microsoft.com/office/powerpoint/2010/main" val="2246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themes in DS 100</a:t>
            </a:r>
          </a:p>
        </p:txBody>
      </p:sp>
      <p:sp>
        <p:nvSpPr>
          <p:cNvPr id="3" name="Content Placeholder 2"/>
          <p:cNvSpPr>
            <a:spLocks noGrp="1"/>
          </p:cNvSpPr>
          <p:nvPr>
            <p:ph idx="1"/>
          </p:nvPr>
        </p:nvSpPr>
        <p:spPr>
          <a:xfrm>
            <a:off x="838200" y="1646238"/>
            <a:ext cx="10515600" cy="4593463"/>
          </a:xfrm>
        </p:spPr>
        <p:txBody>
          <a:bodyPr>
            <a:normAutofit/>
          </a:bodyPr>
          <a:lstStyle/>
          <a:p>
            <a:r>
              <a:rPr lang="en-US" i="1" dirty="0"/>
              <a:t>Problem formulation</a:t>
            </a:r>
          </a:p>
          <a:p>
            <a:r>
              <a:rPr lang="en-US" dirty="0"/>
              <a:t>Data Provenance</a:t>
            </a:r>
          </a:p>
          <a:p>
            <a:r>
              <a:rPr lang="en-US" dirty="0"/>
              <a:t>Implications of scale</a:t>
            </a:r>
          </a:p>
        </p:txBody>
      </p:sp>
      <p:sp>
        <p:nvSpPr>
          <p:cNvPr id="4" name="TextBox 3"/>
          <p:cNvSpPr txBox="1"/>
          <p:nvPr/>
        </p:nvSpPr>
        <p:spPr>
          <a:xfrm>
            <a:off x="6761238" y="1670428"/>
            <a:ext cx="4318000" cy="1384995"/>
          </a:xfrm>
          <a:prstGeom prst="rect">
            <a:avLst/>
          </a:prstGeom>
        </p:spPr>
        <p:txBody>
          <a:bodyPr wrap="square" rtlCol="0">
            <a:spAutoFit/>
          </a:bodyPr>
          <a:lstStyle/>
          <a:p>
            <a:r>
              <a:rPr lang="en-US" sz="2800" dirty="0"/>
              <a:t>Each class will address one or more of these themes</a:t>
            </a:r>
          </a:p>
        </p:txBody>
      </p:sp>
      <p:sp>
        <p:nvSpPr>
          <p:cNvPr id="5" name="Date Placeholder 4">
            <a:extLst>
              <a:ext uri="{FF2B5EF4-FFF2-40B4-BE49-F238E27FC236}">
                <a16:creationId xmlns:a16="http://schemas.microsoft.com/office/drawing/2014/main" id="{F847F230-A7F2-5241-B6A6-BDD57A9FDDDE}"/>
              </a:ext>
            </a:extLst>
          </p:cNvPr>
          <p:cNvSpPr>
            <a:spLocks noGrp="1"/>
          </p:cNvSpPr>
          <p:nvPr>
            <p:ph type="dt" sz="half" idx="10"/>
          </p:nvPr>
        </p:nvSpPr>
        <p:spPr/>
        <p:txBody>
          <a:bodyPr/>
          <a:lstStyle/>
          <a:p>
            <a:fld id="{F841B84E-9B5E-EA4E-ABD5-C7D9208FEA50}"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13AB852E-EC67-7C46-A82A-A0E473C658AD}"/>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BC874B27-600D-0B4A-BA68-B04CF573C06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a:t>
            </a:fld>
            <a:endParaRPr lang="en-US">
              <a:solidFill>
                <a:srgbClr val="000000">
                  <a:tint val="75000"/>
                </a:srgbClr>
              </a:solidFill>
              <a:uFillTx/>
            </a:endParaRPr>
          </a:p>
        </p:txBody>
      </p:sp>
    </p:spTree>
    <p:extLst>
      <p:ext uri="{BB962C8B-B14F-4D97-AF65-F5344CB8AC3E}">
        <p14:creationId xmlns:p14="http://schemas.microsoft.com/office/powerpoint/2010/main" val="393094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3">
                                            <p:txEl>
                                              <p:pRg st="1" end="1"/>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varbias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84300"/>
            <a:ext cx="6946900" cy="4076700"/>
          </a:xfrm>
          <a:prstGeom prst="rect">
            <a:avLst/>
          </a:prstGeom>
        </p:spPr>
      </p:pic>
      <p:pic>
        <p:nvPicPr>
          <p:cNvPr id="11" name="Picture 10" descr="varbiasS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00" y="1384300"/>
            <a:ext cx="6946900" cy="4076700"/>
          </a:xfrm>
          <a:prstGeom prst="rect">
            <a:avLst/>
          </a:prstGeom>
        </p:spPr>
      </p:pic>
      <p:sp>
        <p:nvSpPr>
          <p:cNvPr id="2" name="Title 1"/>
          <p:cNvSpPr>
            <a:spLocks noGrp="1"/>
          </p:cNvSpPr>
          <p:nvPr>
            <p:ph type="title"/>
          </p:nvPr>
        </p:nvSpPr>
        <p:spPr/>
        <p:txBody>
          <a:bodyPr/>
          <a:lstStyle/>
          <a:p>
            <a:r>
              <a:rPr lang="en-US" dirty="0"/>
              <a:t>Can Big Data compensate for no SRS?</a:t>
            </a:r>
          </a:p>
        </p:txBody>
      </p:sp>
      <p:sp>
        <p:nvSpPr>
          <p:cNvPr id="12" name="TextBox 11"/>
          <p:cNvSpPr txBox="1"/>
          <p:nvPr/>
        </p:nvSpPr>
        <p:spPr>
          <a:xfrm rot="2203683">
            <a:off x="1536095" y="2733523"/>
            <a:ext cx="1923142" cy="523220"/>
          </a:xfrm>
          <a:prstGeom prst="rect">
            <a:avLst/>
          </a:prstGeom>
        </p:spPr>
        <p:txBody>
          <a:bodyPr wrap="square" rtlCol="0">
            <a:spAutoFit/>
          </a:bodyPr>
          <a:lstStyle/>
          <a:p>
            <a:r>
              <a:rPr lang="en-US" sz="2800" dirty="0"/>
              <a:t>Accuracy</a:t>
            </a:r>
          </a:p>
        </p:txBody>
      </p:sp>
      <p:sp>
        <p:nvSpPr>
          <p:cNvPr id="13" name="TextBox 12"/>
          <p:cNvSpPr txBox="1"/>
          <p:nvPr/>
        </p:nvSpPr>
        <p:spPr>
          <a:xfrm>
            <a:off x="3853540" y="5099351"/>
            <a:ext cx="4080935" cy="954107"/>
          </a:xfrm>
          <a:prstGeom prst="rect">
            <a:avLst/>
          </a:prstGeom>
        </p:spPr>
        <p:txBody>
          <a:bodyPr wrap="square" rtlCol="0">
            <a:spAutoFit/>
          </a:bodyPr>
          <a:lstStyle/>
          <a:p>
            <a:r>
              <a:rPr lang="en-US" sz="2800" dirty="0"/>
              <a:t>Sample Size (16m to 288 m)</a:t>
            </a:r>
          </a:p>
        </p:txBody>
      </p:sp>
      <p:cxnSp>
        <p:nvCxnSpPr>
          <p:cNvPr id="14" name="Straight Connector 13"/>
          <p:cNvCxnSpPr/>
          <p:nvPr/>
        </p:nvCxnSpPr>
        <p:spPr>
          <a:xfrm flipH="1">
            <a:off x="5382381" y="2769568"/>
            <a:ext cx="2068044" cy="1342813"/>
          </a:xfrm>
          <a:prstGeom prst="line">
            <a:avLst/>
          </a:prstGeom>
          <a:ln w="57150" cmpd="sng">
            <a:solidFill>
              <a:schemeClr val="tx1"/>
            </a:solidFill>
            <a:tailEnd type="triangle" w="lg"/>
          </a:ln>
        </p:spPr>
        <p:style>
          <a:lnRef idx="1">
            <a:schemeClr val="accent1"/>
          </a:lnRef>
          <a:fillRef idx="0">
            <a:schemeClr val="accent1"/>
          </a:fillRef>
          <a:effectRef idx="1">
            <a:schemeClr val="accent1"/>
          </a:effectRef>
          <a:fontRef idx="minor">
            <a:schemeClr val="tx1"/>
          </a:fontRef>
        </p:style>
      </p:cxnSp>
      <p:sp>
        <p:nvSpPr>
          <p:cNvPr id="16" name="TextBox 15"/>
          <p:cNvSpPr txBox="1"/>
          <p:nvPr/>
        </p:nvSpPr>
        <p:spPr>
          <a:xfrm rot="2203683">
            <a:off x="6657013" y="2053542"/>
            <a:ext cx="2554926" cy="954107"/>
          </a:xfrm>
          <a:prstGeom prst="rect">
            <a:avLst/>
          </a:prstGeom>
        </p:spPr>
        <p:txBody>
          <a:bodyPr wrap="square" rtlCol="0">
            <a:spAutoFit/>
          </a:bodyPr>
          <a:lstStyle/>
          <a:p>
            <a:r>
              <a:rPr lang="en-US" sz="2800" dirty="0"/>
              <a:t>Accuracy of SRS of 100</a:t>
            </a:r>
          </a:p>
        </p:txBody>
      </p:sp>
      <p:sp>
        <p:nvSpPr>
          <p:cNvPr id="17" name="TextBox 16"/>
          <p:cNvSpPr txBox="1"/>
          <p:nvPr/>
        </p:nvSpPr>
        <p:spPr>
          <a:xfrm rot="2203683">
            <a:off x="136890" y="3467247"/>
            <a:ext cx="2793066" cy="1384995"/>
          </a:xfrm>
          <a:prstGeom prst="rect">
            <a:avLst/>
          </a:prstGeom>
        </p:spPr>
        <p:txBody>
          <a:bodyPr wrap="square" rtlCol="0">
            <a:spAutoFit/>
          </a:bodyPr>
          <a:lstStyle/>
          <a:p>
            <a:r>
              <a:rPr lang="en-US" sz="2800" dirty="0"/>
              <a:t>(combination of variance and bias) </a:t>
            </a:r>
          </a:p>
        </p:txBody>
      </p:sp>
      <p:sp>
        <p:nvSpPr>
          <p:cNvPr id="18" name="TextBox 17"/>
          <p:cNvSpPr txBox="1"/>
          <p:nvPr/>
        </p:nvSpPr>
        <p:spPr>
          <a:xfrm>
            <a:off x="3675107" y="1733366"/>
            <a:ext cx="2747463" cy="954107"/>
          </a:xfrm>
          <a:prstGeom prst="rect">
            <a:avLst/>
          </a:prstGeom>
        </p:spPr>
        <p:txBody>
          <a:bodyPr wrap="square" rtlCol="0">
            <a:spAutoFit/>
          </a:bodyPr>
          <a:lstStyle/>
          <a:p>
            <a:r>
              <a:rPr lang="en-US" sz="2800" dirty="0"/>
              <a:t>Administrative Data</a:t>
            </a:r>
          </a:p>
        </p:txBody>
      </p:sp>
      <p:sp>
        <p:nvSpPr>
          <p:cNvPr id="3" name="Date Placeholder 2">
            <a:extLst>
              <a:ext uri="{FF2B5EF4-FFF2-40B4-BE49-F238E27FC236}">
                <a16:creationId xmlns:a16="http://schemas.microsoft.com/office/drawing/2014/main" id="{4E3569D6-C9D3-9446-846C-A44EAE1388C7}"/>
              </a:ext>
            </a:extLst>
          </p:cNvPr>
          <p:cNvSpPr>
            <a:spLocks noGrp="1"/>
          </p:cNvSpPr>
          <p:nvPr>
            <p:ph type="dt" sz="half" idx="10"/>
          </p:nvPr>
        </p:nvSpPr>
        <p:spPr/>
        <p:txBody>
          <a:bodyPr/>
          <a:lstStyle/>
          <a:p>
            <a:fld id="{FB2F56A7-F738-1B4E-9904-2482AD01A28B}" type="datetime1">
              <a:rPr lang="en-US" smtClean="0">
                <a:solidFill>
                  <a:srgbClr val="000000">
                    <a:tint val="75000"/>
                  </a:srgbClr>
                </a:solidFill>
                <a:uFillTx/>
              </a:rPr>
              <a:t>1/21/18</a:t>
            </a:fld>
            <a:endParaRPr lang="en-US">
              <a:solidFill>
                <a:srgbClr val="000000">
                  <a:tint val="75000"/>
                </a:srgbClr>
              </a:solidFill>
              <a:uFillTx/>
            </a:endParaRPr>
          </a:p>
        </p:txBody>
      </p:sp>
      <p:sp>
        <p:nvSpPr>
          <p:cNvPr id="4" name="Footer Placeholder 3">
            <a:extLst>
              <a:ext uri="{FF2B5EF4-FFF2-40B4-BE49-F238E27FC236}">
                <a16:creationId xmlns:a16="http://schemas.microsoft.com/office/drawing/2014/main" id="{7CB1C90C-83F9-EB4C-9FC5-BC0F6902DFC2}"/>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5" name="Slide Number Placeholder 4">
            <a:extLst>
              <a:ext uri="{FF2B5EF4-FFF2-40B4-BE49-F238E27FC236}">
                <a16:creationId xmlns:a16="http://schemas.microsoft.com/office/drawing/2014/main" id="{81C49EAC-556D-F24C-AEDB-102B6323B0C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50</a:t>
            </a:fld>
            <a:endParaRPr lang="en-US">
              <a:solidFill>
                <a:srgbClr val="000000">
                  <a:tint val="75000"/>
                </a:srgbClr>
              </a:solidFill>
              <a:uFillTx/>
            </a:endParaRPr>
          </a:p>
        </p:txBody>
      </p:sp>
    </p:spTree>
    <p:extLst>
      <p:ext uri="{BB962C8B-B14F-4D97-AF65-F5344CB8AC3E}">
        <p14:creationId xmlns:p14="http://schemas.microsoft.com/office/powerpoint/2010/main" val="15305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numKidsClas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190" y="3519216"/>
            <a:ext cx="8678107" cy="2639680"/>
          </a:xfrm>
          <a:prstGeom prst="rect">
            <a:avLst/>
          </a:prstGeom>
        </p:spPr>
      </p:pic>
      <p:pic>
        <p:nvPicPr>
          <p:cNvPr id="3" name="Picture 2" descr="firstbornPie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599"/>
            <a:ext cx="4838095" cy="2782695"/>
          </a:xfrm>
          <a:prstGeom prst="rect">
            <a:avLst/>
          </a:prstGeom>
        </p:spPr>
      </p:pic>
      <p:sp>
        <p:nvSpPr>
          <p:cNvPr id="2" name="Title 1"/>
          <p:cNvSpPr>
            <a:spLocks noGrp="1"/>
          </p:cNvSpPr>
          <p:nvPr>
            <p:ph type="title"/>
          </p:nvPr>
        </p:nvSpPr>
        <p:spPr/>
        <p:txBody>
          <a:bodyPr/>
          <a:lstStyle/>
          <a:p>
            <a:r>
              <a:rPr lang="en-US" dirty="0"/>
              <a:t>Find chance 1</a:t>
            </a:r>
            <a:r>
              <a:rPr lang="en-US" baseline="30000" dirty="0"/>
              <a:t>st</a:t>
            </a:r>
            <a:r>
              <a:rPr lang="en-US" dirty="0"/>
              <a:t> born is in Data 100 @ Cal</a:t>
            </a:r>
          </a:p>
        </p:txBody>
      </p:sp>
      <p:graphicFrame>
        <p:nvGraphicFramePr>
          <p:cNvPr id="8" name="Content Placeholder 3"/>
          <p:cNvGraphicFramePr>
            <a:graphicFrameLocks noChangeAspect="1"/>
          </p:cNvGraphicFramePr>
          <p:nvPr>
            <p:extLst>
              <p:ext uri="{D42A27DB-BD31-4B8C-83A1-F6EECF244321}">
                <p14:modId xmlns:p14="http://schemas.microsoft.com/office/powerpoint/2010/main" val="3772631563"/>
              </p:ext>
            </p:extLst>
          </p:nvPr>
        </p:nvGraphicFramePr>
        <p:xfrm>
          <a:off x="5775325" y="1646238"/>
          <a:ext cx="4676775" cy="1636712"/>
        </p:xfrm>
        <a:graphic>
          <a:graphicData uri="http://schemas.openxmlformats.org/presentationml/2006/ole">
            <mc:AlternateContent xmlns:mc="http://schemas.openxmlformats.org/markup-compatibility/2006">
              <mc:Choice xmlns:v="urn:schemas-microsoft-com:vml" Requires="v">
                <p:oleObj spid="_x0000_s6228" name="Equation" r:id="rId5" imgW="2387600" imgH="419100" progId="Equation.3">
                  <p:embed/>
                </p:oleObj>
              </mc:Choice>
              <mc:Fallback>
                <p:oleObj name="Equation" r:id="rId5" imgW="2387600" imgH="419100" progId="Equation.3">
                  <p:embed/>
                  <p:pic>
                    <p:nvPicPr>
                      <p:cNvPr id="0" name=""/>
                      <p:cNvPicPr/>
                      <p:nvPr/>
                    </p:nvPicPr>
                    <p:blipFill>
                      <a:blip r:embed="rId6"/>
                      <a:stretch>
                        <a:fillRect/>
                      </a:stretch>
                    </p:blipFill>
                    <p:spPr>
                      <a:xfrm>
                        <a:off x="5775325" y="1646238"/>
                        <a:ext cx="4676775" cy="1636712"/>
                      </a:xfrm>
                      <a:prstGeom prst="rect">
                        <a:avLst/>
                      </a:prstGeom>
                    </p:spPr>
                  </p:pic>
                </p:oleObj>
              </mc:Fallback>
            </mc:AlternateContent>
          </a:graphicData>
        </a:graphic>
      </p:graphicFrame>
      <p:sp>
        <p:nvSpPr>
          <p:cNvPr id="5" name="TextBox 4"/>
          <p:cNvSpPr txBox="1"/>
          <p:nvPr/>
        </p:nvSpPr>
        <p:spPr>
          <a:xfrm>
            <a:off x="6987419" y="3187440"/>
            <a:ext cx="4366381" cy="646331"/>
          </a:xfrm>
          <a:prstGeom prst="rect">
            <a:avLst/>
          </a:prstGeom>
        </p:spPr>
        <p:txBody>
          <a:bodyPr wrap="square" rtlCol="0">
            <a:spAutoFit/>
          </a:bodyPr>
          <a:lstStyle/>
          <a:p>
            <a:r>
              <a:rPr lang="en-US" dirty="0"/>
              <a:t>Note we made a rough attempt to correct for size bias in our sampling</a:t>
            </a:r>
          </a:p>
        </p:txBody>
      </p:sp>
      <p:sp>
        <p:nvSpPr>
          <p:cNvPr id="6" name="Date Placeholder 5">
            <a:extLst>
              <a:ext uri="{FF2B5EF4-FFF2-40B4-BE49-F238E27FC236}">
                <a16:creationId xmlns:a16="http://schemas.microsoft.com/office/drawing/2014/main" id="{F332A1C0-DE98-8C46-95E4-46854134883D}"/>
              </a:ext>
            </a:extLst>
          </p:cNvPr>
          <p:cNvSpPr>
            <a:spLocks noGrp="1"/>
          </p:cNvSpPr>
          <p:nvPr>
            <p:ph type="dt" sz="half" idx="10"/>
          </p:nvPr>
        </p:nvSpPr>
        <p:spPr/>
        <p:txBody>
          <a:bodyPr/>
          <a:lstStyle/>
          <a:p>
            <a:fld id="{E98E43CA-3094-884C-ABCE-C5DD5052A9D6}" type="datetime1">
              <a:rPr lang="en-US" smtClean="0">
                <a:solidFill>
                  <a:srgbClr val="000000">
                    <a:tint val="75000"/>
                  </a:srgbClr>
                </a:solidFill>
                <a:uFillTx/>
              </a:rPr>
              <a:t>1/21/18</a:t>
            </a:fld>
            <a:endParaRPr lang="en-US">
              <a:solidFill>
                <a:srgbClr val="000000">
                  <a:tint val="75000"/>
                </a:srgbClr>
              </a:solidFill>
              <a:uFillTx/>
            </a:endParaRPr>
          </a:p>
        </p:txBody>
      </p:sp>
      <p:sp>
        <p:nvSpPr>
          <p:cNvPr id="7" name="Footer Placeholder 6">
            <a:extLst>
              <a:ext uri="{FF2B5EF4-FFF2-40B4-BE49-F238E27FC236}">
                <a16:creationId xmlns:a16="http://schemas.microsoft.com/office/drawing/2014/main" id="{175C42E3-CD2A-D645-9EBB-3BBA6E2A644B}"/>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9" name="Slide Number Placeholder 8">
            <a:extLst>
              <a:ext uri="{FF2B5EF4-FFF2-40B4-BE49-F238E27FC236}">
                <a16:creationId xmlns:a16="http://schemas.microsoft.com/office/drawing/2014/main" id="{E2EA08C3-AE01-7D43-971A-DD76EF205DB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51</a:t>
            </a:fld>
            <a:endParaRPr lang="en-US">
              <a:solidFill>
                <a:srgbClr val="000000">
                  <a:tint val="75000"/>
                </a:srgbClr>
              </a:solidFill>
              <a:uFillTx/>
            </a:endParaRPr>
          </a:p>
        </p:txBody>
      </p:sp>
    </p:spTree>
    <p:extLst>
      <p:ext uri="{BB962C8B-B14F-4D97-AF65-F5344CB8AC3E}">
        <p14:creationId xmlns:p14="http://schemas.microsoft.com/office/powerpoint/2010/main" val="391307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dirty="0">
                <a:uFillTx/>
              </a:rPr>
            </a:br>
            <a:r>
              <a:rPr lang="en-US" sz="11500" dirty="0">
                <a:uFillTx/>
              </a:rPr>
              <a:t>Data Provenance</a:t>
            </a:r>
          </a:p>
        </p:txBody>
      </p:sp>
      <p:sp>
        <p:nvSpPr>
          <p:cNvPr id="6" name="Text Placeholder 5"/>
          <p:cNvSpPr>
            <a:spLocks noGrp="1"/>
          </p:cNvSpPr>
          <p:nvPr>
            <p:ph type="body" idx="1"/>
          </p:nvPr>
        </p:nvSpPr>
        <p:spPr/>
        <p:txBody>
          <a:bodyPr/>
          <a:lstStyle/>
          <a:p>
            <a:r>
              <a:rPr lang="en-US" dirty="0">
                <a:uFillTx/>
              </a:rPr>
              <a:t>We take a narrow approach to this topic</a:t>
            </a:r>
          </a:p>
        </p:txBody>
      </p:sp>
      <p:sp>
        <p:nvSpPr>
          <p:cNvPr id="2" name="Date Placeholder 1">
            <a:extLst>
              <a:ext uri="{FF2B5EF4-FFF2-40B4-BE49-F238E27FC236}">
                <a16:creationId xmlns:a16="http://schemas.microsoft.com/office/drawing/2014/main" id="{7F92EDB5-82EF-B149-BB8C-AB702C09D563}"/>
              </a:ext>
            </a:extLst>
          </p:cNvPr>
          <p:cNvSpPr>
            <a:spLocks noGrp="1"/>
          </p:cNvSpPr>
          <p:nvPr>
            <p:ph type="dt" sz="half" idx="10"/>
          </p:nvPr>
        </p:nvSpPr>
        <p:spPr/>
        <p:txBody>
          <a:bodyPr/>
          <a:lstStyle/>
          <a:p>
            <a:fld id="{160C2B4A-3C52-1144-BEA1-EC8FF88C836D}" type="datetime1">
              <a:rPr lang="en-US" smtClean="0">
                <a:uFillTx/>
              </a:rPr>
              <a:t>1/21/18</a:t>
            </a:fld>
            <a:endParaRPr lang="en-US">
              <a:uFillTx/>
            </a:endParaRPr>
          </a:p>
        </p:txBody>
      </p:sp>
      <p:sp>
        <p:nvSpPr>
          <p:cNvPr id="3" name="Footer Placeholder 2">
            <a:extLst>
              <a:ext uri="{FF2B5EF4-FFF2-40B4-BE49-F238E27FC236}">
                <a16:creationId xmlns:a16="http://schemas.microsoft.com/office/drawing/2014/main" id="{D8CED4C3-A0BD-C046-8A67-9246185BCB16}"/>
              </a:ext>
            </a:extLst>
          </p:cNvPr>
          <p:cNvSpPr>
            <a:spLocks noGrp="1"/>
          </p:cNvSpPr>
          <p:nvPr>
            <p:ph type="ftr" sz="quarter" idx="11"/>
          </p:nvPr>
        </p:nvSpPr>
        <p:spPr/>
        <p:txBody>
          <a:bodyPr/>
          <a:lstStyle/>
          <a:p>
            <a:r>
              <a:rPr lang="en-US">
                <a:uFillTx/>
              </a:rPr>
              <a:t>Data 100 - Lecture 2</a:t>
            </a:r>
          </a:p>
        </p:txBody>
      </p:sp>
      <p:sp>
        <p:nvSpPr>
          <p:cNvPr id="5" name="Slide Number Placeholder 4">
            <a:extLst>
              <a:ext uri="{FF2B5EF4-FFF2-40B4-BE49-F238E27FC236}">
                <a16:creationId xmlns:a16="http://schemas.microsoft.com/office/drawing/2014/main" id="{E5F112FD-0D92-4346-9C38-7EA90E77A352}"/>
              </a:ext>
            </a:extLst>
          </p:cNvPr>
          <p:cNvSpPr>
            <a:spLocks noGrp="1"/>
          </p:cNvSpPr>
          <p:nvPr>
            <p:ph type="sldNum" sz="quarter" idx="12"/>
          </p:nvPr>
        </p:nvSpPr>
        <p:spPr/>
        <p:txBody>
          <a:bodyPr/>
          <a:lstStyle/>
          <a:p>
            <a:fld id="{DC2A921A-EC74-6F4D-8465-D463C43FF014}" type="slidenum">
              <a:rPr lang="en-US" smtClean="0">
                <a:uFillTx/>
              </a:rPr>
              <a:pPr/>
              <a:t>6</a:t>
            </a:fld>
            <a:endParaRPr lang="en-US">
              <a:uFillTx/>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How were these data generated?</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The mechanisms by which the data arose impacts whether we can answer the question of interest  </a:t>
            </a:r>
          </a:p>
          <a:p>
            <a:r>
              <a:rPr lang="en-US" dirty="0"/>
              <a:t>Can we generalize beyond what we observe in our data? </a:t>
            </a:r>
          </a:p>
          <a:p>
            <a:pPr lvl="1"/>
            <a:endParaRPr lang="en-US" dirty="0"/>
          </a:p>
        </p:txBody>
      </p:sp>
      <p:sp>
        <p:nvSpPr>
          <p:cNvPr id="4" name="Date Placeholder 3">
            <a:extLst>
              <a:ext uri="{FF2B5EF4-FFF2-40B4-BE49-F238E27FC236}">
                <a16:creationId xmlns:a16="http://schemas.microsoft.com/office/drawing/2014/main" id="{175795DD-A250-1C46-AFD2-5DBDC9C15C42}"/>
              </a:ext>
            </a:extLst>
          </p:cNvPr>
          <p:cNvSpPr>
            <a:spLocks noGrp="1"/>
          </p:cNvSpPr>
          <p:nvPr>
            <p:ph type="dt" sz="half" idx="10"/>
          </p:nvPr>
        </p:nvSpPr>
        <p:spPr/>
        <p:txBody>
          <a:bodyPr/>
          <a:lstStyle/>
          <a:p>
            <a:fld id="{218435F0-C829-DF40-B803-612747F00291}"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0524E291-5616-1A44-9B29-648841DC657A}"/>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EEDD531D-33A1-9941-85AA-B64DE0C9919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a:t>
            </a:fld>
            <a:endParaRPr lang="en-US">
              <a:solidFill>
                <a:srgbClr val="000000">
                  <a:tint val="75000"/>
                </a:srgbClr>
              </a:solidFill>
              <a:uFillTx/>
            </a:endParaRPr>
          </a:p>
        </p:txBody>
      </p:sp>
    </p:spTree>
    <p:extLst>
      <p:ext uri="{BB962C8B-B14F-4D97-AF65-F5344CB8AC3E}">
        <p14:creationId xmlns:p14="http://schemas.microsoft.com/office/powerpoint/2010/main" val="1450561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How were these data generated?</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Do they form a census – information on all subjects?</a:t>
            </a:r>
          </a:p>
          <a:p>
            <a:r>
              <a:rPr lang="en-US" dirty="0"/>
              <a:t>Are they a subset or sample?</a:t>
            </a:r>
          </a:p>
          <a:p>
            <a:pPr lvl="1"/>
            <a:r>
              <a:rPr lang="en-US" dirty="0"/>
              <a:t>Was a chance mechanism used to select the sample?</a:t>
            </a:r>
          </a:p>
          <a:p>
            <a:pPr lvl="1"/>
            <a:r>
              <a:rPr lang="en-US" dirty="0"/>
              <a:t>Or, is this a self-selected, convenience, </a:t>
            </a:r>
            <a:r>
              <a:rPr lang="en-US"/>
              <a:t>or judgment sample?</a:t>
            </a:r>
            <a:endParaRPr lang="en-US" dirty="0"/>
          </a:p>
          <a:p>
            <a:pPr lvl="1"/>
            <a:r>
              <a:rPr lang="en-US" dirty="0"/>
              <a:t>Or, an administrative database? </a:t>
            </a:r>
          </a:p>
          <a:p>
            <a:r>
              <a:rPr lang="en-US" dirty="0"/>
              <a:t>Were the data generated from </a:t>
            </a:r>
          </a:p>
          <a:p>
            <a:pPr lvl="1"/>
            <a:r>
              <a:rPr lang="en-US" dirty="0"/>
              <a:t>a collection in nature  </a:t>
            </a:r>
          </a:p>
          <a:p>
            <a:pPr lvl="1"/>
            <a:r>
              <a:rPr lang="en-US" dirty="0"/>
              <a:t>an industrial process</a:t>
            </a:r>
          </a:p>
          <a:p>
            <a:pPr lvl="1"/>
            <a:r>
              <a:rPr lang="en-US" dirty="0"/>
              <a:t>a social science study </a:t>
            </a:r>
          </a:p>
          <a:p>
            <a:pPr marL="457200" lvl="1" indent="0">
              <a:buNone/>
            </a:pPr>
            <a:r>
              <a:rPr lang="en-US" dirty="0"/>
              <a:t>  </a:t>
            </a:r>
          </a:p>
          <a:p>
            <a:pPr lvl="1"/>
            <a:endParaRPr lang="en-US" dirty="0"/>
          </a:p>
        </p:txBody>
      </p:sp>
      <p:sp>
        <p:nvSpPr>
          <p:cNvPr id="4" name="Date Placeholder 3">
            <a:extLst>
              <a:ext uri="{FF2B5EF4-FFF2-40B4-BE49-F238E27FC236}">
                <a16:creationId xmlns:a16="http://schemas.microsoft.com/office/drawing/2014/main" id="{2A1A6A07-D5F1-4741-B293-24C93A79DFE7}"/>
              </a:ext>
            </a:extLst>
          </p:cNvPr>
          <p:cNvSpPr>
            <a:spLocks noGrp="1"/>
          </p:cNvSpPr>
          <p:nvPr>
            <p:ph type="dt" sz="half" idx="10"/>
          </p:nvPr>
        </p:nvSpPr>
        <p:spPr/>
        <p:txBody>
          <a:bodyPr/>
          <a:lstStyle/>
          <a:p>
            <a:fld id="{113DCE20-2123-FA40-A89C-F188B5AB16DD}" type="datetime1">
              <a:rPr lang="en-US" smtClean="0">
                <a:solidFill>
                  <a:srgbClr val="000000">
                    <a:tint val="75000"/>
                  </a:srgbClr>
                </a:solidFill>
                <a:uFillTx/>
              </a:rPr>
              <a:t>1/21/18</a:t>
            </a:fld>
            <a:endParaRPr lang="en-US">
              <a:solidFill>
                <a:srgbClr val="000000">
                  <a:tint val="75000"/>
                </a:srgbClr>
              </a:solidFill>
              <a:uFillTx/>
            </a:endParaRPr>
          </a:p>
        </p:txBody>
      </p:sp>
      <p:sp>
        <p:nvSpPr>
          <p:cNvPr id="5" name="Footer Placeholder 4">
            <a:extLst>
              <a:ext uri="{FF2B5EF4-FFF2-40B4-BE49-F238E27FC236}">
                <a16:creationId xmlns:a16="http://schemas.microsoft.com/office/drawing/2014/main" id="{8D2CE8CA-6420-A443-BD1C-B9A9F50DD426}"/>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6" name="Slide Number Placeholder 5">
            <a:extLst>
              <a:ext uri="{FF2B5EF4-FFF2-40B4-BE49-F238E27FC236}">
                <a16:creationId xmlns:a16="http://schemas.microsoft.com/office/drawing/2014/main" id="{3F5A4709-CBC6-A048-948D-27CA5FB1E4DD}"/>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a:t>
            </a:fld>
            <a:endParaRPr lang="en-US">
              <a:solidFill>
                <a:srgbClr val="000000">
                  <a:tint val="75000"/>
                </a:srgbClr>
              </a:solidFill>
              <a:uFillTx/>
            </a:endParaRPr>
          </a:p>
        </p:txBody>
      </p:sp>
    </p:spTree>
    <p:extLst>
      <p:ext uri="{BB962C8B-B14F-4D97-AF65-F5344CB8AC3E}">
        <p14:creationId xmlns:p14="http://schemas.microsoft.com/office/powerpoint/2010/main" val="247128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Baby Names Data</a:t>
            </a:r>
          </a:p>
        </p:txBody>
      </p:sp>
      <p:sp>
        <p:nvSpPr>
          <p:cNvPr id="3" name="Content Placeholder 2"/>
          <p:cNvSpPr>
            <a:spLocks noGrp="1"/>
          </p:cNvSpPr>
          <p:nvPr>
            <p:ph sz="half" idx="1"/>
          </p:nvPr>
        </p:nvSpPr>
        <p:spPr/>
        <p:txBody>
          <a:bodyPr>
            <a:normAutofit lnSpcReduction="10000"/>
          </a:bodyPr>
          <a:lstStyle/>
          <a:p>
            <a:pPr marL="457200" indent="-457200">
              <a:buFont typeface="Wingdings" charset="2"/>
              <a:buChar char="Ø"/>
            </a:pPr>
            <a:r>
              <a:rPr lang="en-US" dirty="0"/>
              <a:t>Do they form a census?</a:t>
            </a:r>
          </a:p>
          <a:p>
            <a:endParaRPr lang="en-US" dirty="0"/>
          </a:p>
          <a:p>
            <a:pPr marL="457200" indent="-457200">
              <a:buFont typeface="Wingdings" charset="2"/>
              <a:buChar char="Ø"/>
            </a:pPr>
            <a:r>
              <a:rPr lang="en-US" dirty="0"/>
              <a:t>Can we use our findings to make generalizations about the students in this class?</a:t>
            </a:r>
          </a:p>
          <a:p>
            <a:pPr marL="457200" indent="-457200">
              <a:buFont typeface="Wingdings" charset="2"/>
              <a:buChar char="Ø"/>
            </a:pPr>
            <a:r>
              <a:rPr lang="en-US" dirty="0"/>
              <a:t>SSN system created 1937</a:t>
            </a:r>
          </a:p>
          <a:p>
            <a:pPr marL="457200" indent="-457200">
              <a:buFont typeface="Wingdings" charset="2"/>
              <a:buChar char="Ø"/>
            </a:pPr>
            <a:endParaRPr lang="en-US" dirty="0"/>
          </a:p>
          <a:p>
            <a:pPr marL="457200" lvl="1" indent="0">
              <a:buNone/>
            </a:pPr>
            <a:r>
              <a:rPr lang="en-US" dirty="0"/>
              <a:t>  </a:t>
            </a:r>
          </a:p>
          <a:p>
            <a:pPr lvl="1"/>
            <a:endParaRPr lang="en-US" dirty="0"/>
          </a:p>
        </p:txBody>
      </p:sp>
      <p:pic>
        <p:nvPicPr>
          <p:cNvPr id="5" name="Content Placeholder 4" descr="ssn.png"/>
          <p:cNvPicPr>
            <a:picLocks noGrp="1" noChangeAspect="1"/>
          </p:cNvPicPr>
          <p:nvPr>
            <p:ph sz="half" idx="2"/>
          </p:nvPr>
        </p:nvPicPr>
        <p:blipFill>
          <a:blip r:embed="rId3">
            <a:extLst>
              <a:ext uri="{28A0092B-C50C-407E-A947-70E740481C1C}">
                <a14:useLocalDpi xmlns:a14="http://schemas.microsoft.com/office/drawing/2010/main" val="0"/>
              </a:ext>
            </a:extLst>
          </a:blip>
          <a:srcRect t="-7446" b="-7446"/>
          <a:stretch>
            <a:fillRect/>
          </a:stretch>
        </p:blipFill>
        <p:spPr>
          <a:xfrm>
            <a:off x="6172200" y="1825625"/>
            <a:ext cx="5632752" cy="4351339"/>
          </a:xfrm>
        </p:spPr>
      </p:pic>
      <p:sp>
        <p:nvSpPr>
          <p:cNvPr id="4" name="Date Placeholder 3">
            <a:extLst>
              <a:ext uri="{FF2B5EF4-FFF2-40B4-BE49-F238E27FC236}">
                <a16:creationId xmlns:a16="http://schemas.microsoft.com/office/drawing/2014/main" id="{EE01F498-07B8-C44A-A626-1E0F4EA2728F}"/>
              </a:ext>
            </a:extLst>
          </p:cNvPr>
          <p:cNvSpPr>
            <a:spLocks noGrp="1"/>
          </p:cNvSpPr>
          <p:nvPr>
            <p:ph type="dt" sz="half" idx="10"/>
          </p:nvPr>
        </p:nvSpPr>
        <p:spPr/>
        <p:txBody>
          <a:bodyPr/>
          <a:lstStyle/>
          <a:p>
            <a:fld id="{2A6954C9-4BE0-2140-B3F6-74ACD5B7BAF2}" type="datetime1">
              <a:rPr lang="en-US" smtClean="0">
                <a:solidFill>
                  <a:srgbClr val="000000">
                    <a:tint val="75000"/>
                  </a:srgbClr>
                </a:solidFill>
                <a:uFillTx/>
              </a:rPr>
              <a:t>1/21/18</a:t>
            </a:fld>
            <a:endParaRPr lang="en-US">
              <a:solidFill>
                <a:srgbClr val="000000">
                  <a:tint val="75000"/>
                </a:srgbClr>
              </a:solidFill>
              <a:uFillTx/>
            </a:endParaRPr>
          </a:p>
        </p:txBody>
      </p:sp>
      <p:sp>
        <p:nvSpPr>
          <p:cNvPr id="6" name="Footer Placeholder 5">
            <a:extLst>
              <a:ext uri="{FF2B5EF4-FFF2-40B4-BE49-F238E27FC236}">
                <a16:creationId xmlns:a16="http://schemas.microsoft.com/office/drawing/2014/main" id="{18EC2842-8C5A-8F49-B22F-D360BD4AACF7}"/>
              </a:ext>
            </a:extLst>
          </p:cNvPr>
          <p:cNvSpPr>
            <a:spLocks noGrp="1"/>
          </p:cNvSpPr>
          <p:nvPr>
            <p:ph type="ftr" sz="quarter" idx="11"/>
          </p:nvPr>
        </p:nvSpPr>
        <p:spPr/>
        <p:txBody>
          <a:bodyPr/>
          <a:lstStyle/>
          <a:p>
            <a:r>
              <a:rPr lang="en-US">
                <a:solidFill>
                  <a:srgbClr val="000000">
                    <a:tint val="75000"/>
                  </a:srgbClr>
                </a:solidFill>
                <a:uFillTx/>
              </a:rPr>
              <a:t>Data 100 - Lecture 2</a:t>
            </a:r>
          </a:p>
        </p:txBody>
      </p:sp>
      <p:sp>
        <p:nvSpPr>
          <p:cNvPr id="7" name="Slide Number Placeholder 6">
            <a:extLst>
              <a:ext uri="{FF2B5EF4-FFF2-40B4-BE49-F238E27FC236}">
                <a16:creationId xmlns:a16="http://schemas.microsoft.com/office/drawing/2014/main" id="{7D415B47-5755-4B40-AE05-7D9A6BCF527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9</a:t>
            </a:fld>
            <a:endParaRPr lang="en-US">
              <a:solidFill>
                <a:srgbClr val="000000">
                  <a:tint val="75000"/>
                </a:srgbClr>
              </a:solidFill>
              <a:uFillTx/>
            </a:endParaRPr>
          </a:p>
        </p:txBody>
      </p:sp>
    </p:spTree>
    <p:extLst>
      <p:ext uri="{BB962C8B-B14F-4D97-AF65-F5344CB8AC3E}">
        <p14:creationId xmlns:p14="http://schemas.microsoft.com/office/powerpoint/2010/main" val="3907053390"/>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38899</TotalTime>
  <Words>2738</Words>
  <Application>Microsoft Macintosh PowerPoint</Application>
  <PresentationFormat>Widescreen</PresentationFormat>
  <Paragraphs>500</Paragraphs>
  <Slides>51</Slides>
  <Notes>25</Notes>
  <HiddenSlides>6</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66" baseType="lpstr">
      <vt:lpstr>Arial</vt:lpstr>
      <vt:lpstr>Calibri</vt:lpstr>
      <vt:lpstr>Century Gothic</vt:lpstr>
      <vt:lpstr>Century Gothic (Body)</vt:lpstr>
      <vt:lpstr>Century Gothic (Headings)</vt:lpstr>
      <vt:lpstr>Courier New</vt:lpstr>
      <vt:lpstr>Helvetica Neue</vt:lpstr>
      <vt:lpstr>Helvetica Neue Light</vt:lpstr>
      <vt:lpstr>Mangal</vt:lpstr>
      <vt:lpstr>Monaco</vt:lpstr>
      <vt:lpstr>Times</vt:lpstr>
      <vt:lpstr>Wingdings</vt:lpstr>
      <vt:lpstr>1_Office Theme</vt:lpstr>
      <vt:lpstr>Custom Theme</vt:lpstr>
      <vt:lpstr>Equation</vt:lpstr>
      <vt:lpstr>Data Science 100 Principles &amp; Techniques of Data Science</vt:lpstr>
      <vt:lpstr>Announcements for Today</vt:lpstr>
      <vt:lpstr>A quick bit about me</vt:lpstr>
      <vt:lpstr>Let’s finish name/age model from Tues.</vt:lpstr>
      <vt:lpstr>Three themes in DS 100</vt:lpstr>
      <vt:lpstr> Data Provenance</vt:lpstr>
      <vt:lpstr>How were these data generated?</vt:lpstr>
      <vt:lpstr>How were these data generated?</vt:lpstr>
      <vt:lpstr>Baby Names Data</vt:lpstr>
      <vt:lpstr>Statistical Science – A first encounter (D. Nolan)</vt:lpstr>
      <vt:lpstr>Statistical Science – A first encounter</vt:lpstr>
      <vt:lpstr>Computational Science – A first encounter</vt:lpstr>
      <vt:lpstr>Computational Science: powerful tools</vt:lpstr>
      <vt:lpstr>PowerPoint Presentation</vt:lpstr>
      <vt:lpstr>Lessons Learned</vt:lpstr>
      <vt:lpstr>PowerPoint Presentation</vt:lpstr>
      <vt:lpstr>My focus on developing new ways to teach statistics and data science  </vt:lpstr>
      <vt:lpstr>PowerPoint Presentation</vt:lpstr>
      <vt:lpstr>DETOUR: 1. What is a simple random sample? 2. Why is it so desirable? 3. Can we make up for not having a SRS with big data?  </vt:lpstr>
      <vt:lpstr>What is a Simple Random Sample?</vt:lpstr>
      <vt:lpstr>What is a simple random sample?</vt:lpstr>
      <vt:lpstr>What is a simple random sample?</vt:lpstr>
      <vt:lpstr>The Simple Random Sample</vt:lpstr>
      <vt:lpstr>Why is the SRS so Useful?</vt:lpstr>
      <vt:lpstr>The Advantages of a SRS</vt:lpstr>
      <vt:lpstr>Fertility of mothers  aged 40-44</vt:lpstr>
      <vt:lpstr>Fertility of mothers aged 40-44</vt:lpstr>
      <vt:lpstr>One sample of 400 from 8.7m </vt:lpstr>
      <vt:lpstr>Repeat</vt:lpstr>
      <vt:lpstr>Can we make up for no SRS with Big Data?</vt:lpstr>
      <vt:lpstr>Harvard Professor Meng asked a room full of statisticians at an international conference something like this: </vt:lpstr>
      <vt:lpstr>Please also answer the following questions:</vt:lpstr>
      <vt:lpstr>Three possibilities</vt:lpstr>
      <vt:lpstr>SRS of 400 children</vt:lpstr>
      <vt:lpstr>Administrative Data of 80000 mothers</vt:lpstr>
      <vt:lpstr>Administrative Data of 80,000 mothers</vt:lpstr>
      <vt:lpstr>Are first-borns more likely to attend Harvard?</vt:lpstr>
      <vt:lpstr>First-borns predominate at Harvard</vt:lpstr>
      <vt:lpstr>First-borns predominate at Harvard</vt:lpstr>
      <vt:lpstr>According to Pew Research Center</vt:lpstr>
      <vt:lpstr>Can Big Data compensate for no SRS?</vt:lpstr>
      <vt:lpstr>Are first-borns more likely to attend Harvard?</vt:lpstr>
      <vt:lpstr>Children of mothers with at least one child at Harvard</vt:lpstr>
      <vt:lpstr>Children of mothers with at least one child at Harvard</vt:lpstr>
      <vt:lpstr>Children of mothers with at least one child at Harvard</vt:lpstr>
      <vt:lpstr>Find the chance first born is at Harvard</vt:lpstr>
      <vt:lpstr>Find the chance first born is at Harvard</vt:lpstr>
      <vt:lpstr>Find the chance first born is at Harvard</vt:lpstr>
      <vt:lpstr>Can Big Data compensate for no SRS?</vt:lpstr>
      <vt:lpstr>Can Big Data compensate for no SRS?</vt:lpstr>
      <vt:lpstr>Find chance 1st born is in Data 100 @ Cal</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Fernando Perez</cp:lastModifiedBy>
  <cp:revision>982</cp:revision>
  <cp:lastPrinted>2018-01-22T00:00:44Z</cp:lastPrinted>
  <dcterms:created xsi:type="dcterms:W3CDTF">2016-06-11T00:34:45Z</dcterms:created>
  <dcterms:modified xsi:type="dcterms:W3CDTF">2018-01-22T00:00:50Z</dcterms:modified>
</cp:coreProperties>
</file>